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58" r:id="rId7"/>
    <p:sldId id="259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5879-0521-43B3-A4CE-B31C55F95ECE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EE4D-95C8-4074-BE2D-0A66C55881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563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5879-0521-43B3-A4CE-B31C55F95ECE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EE4D-95C8-4074-BE2D-0A66C55881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074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5879-0521-43B3-A4CE-B31C55F95ECE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EE4D-95C8-4074-BE2D-0A66C55881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149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5879-0521-43B3-A4CE-B31C55F95ECE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EE4D-95C8-4074-BE2D-0A66C55881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24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5879-0521-43B3-A4CE-B31C55F95ECE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EE4D-95C8-4074-BE2D-0A66C55881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003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5879-0521-43B3-A4CE-B31C55F95ECE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EE4D-95C8-4074-BE2D-0A66C55881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690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5879-0521-43B3-A4CE-B31C55F95ECE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EE4D-95C8-4074-BE2D-0A66C55881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025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5879-0521-43B3-A4CE-B31C55F95ECE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EE4D-95C8-4074-BE2D-0A66C55881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312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5879-0521-43B3-A4CE-B31C55F95ECE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EE4D-95C8-4074-BE2D-0A66C55881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322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5879-0521-43B3-A4CE-B31C55F95ECE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EE4D-95C8-4074-BE2D-0A66C55881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278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5879-0521-43B3-A4CE-B31C55F95ECE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EE4D-95C8-4074-BE2D-0A66C55881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890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D5879-0521-43B3-A4CE-B31C55F95ECE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1EE4D-95C8-4074-BE2D-0A66C55881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020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683568" y="1764987"/>
            <a:ext cx="7764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Określenie optymalnej wysokości żeber w odlewie płyty wykonanej ze stopu Al-Si</a:t>
            </a:r>
            <a:endParaRPr lang="pl-PL" dirty="0"/>
          </a:p>
        </p:txBody>
      </p:sp>
      <p:sp>
        <p:nvSpPr>
          <p:cNvPr id="2" name="pole tekstowe 1"/>
          <p:cNvSpPr txBox="1"/>
          <p:nvPr/>
        </p:nvSpPr>
        <p:spPr>
          <a:xfrm>
            <a:off x="539552" y="836712"/>
            <a:ext cx="1243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/>
              <a:t>ZADANIE 6-7</a:t>
            </a:r>
            <a:endParaRPr lang="pl-PL" sz="16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83568" y="3192554"/>
            <a:ext cx="81976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Cel:</a:t>
            </a:r>
          </a:p>
          <a:p>
            <a:r>
              <a:rPr lang="pl-PL" dirty="0" smtClean="0"/>
              <a:t>Zapoznanie studentów z optymalizacją konstrukcji na przykładzie doboru </a:t>
            </a:r>
          </a:p>
          <a:p>
            <a:r>
              <a:rPr lang="pl-PL" dirty="0" smtClean="0"/>
              <a:t>Wymiarów  żeber wzmacniających na podstawie otrzymanych wyników z analizy MES </a:t>
            </a:r>
            <a:endParaRPr lang="pl-PL" dirty="0"/>
          </a:p>
        </p:txBody>
      </p:sp>
      <p:sp>
        <p:nvSpPr>
          <p:cNvPr id="5" name="pole tekstowe 4"/>
          <p:cNvSpPr txBox="1">
            <a:spLocks noChangeArrowheads="1"/>
          </p:cNvSpPr>
          <p:nvPr/>
        </p:nvSpPr>
        <p:spPr bwMode="auto">
          <a:xfrm>
            <a:off x="651977" y="4293096"/>
            <a:ext cx="795390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pl-PL" altLang="pl-PL" dirty="0"/>
              <a:t>Literatura:</a:t>
            </a:r>
          </a:p>
          <a:p>
            <a:pPr eaLnBrk="1" hangingPunct="1"/>
            <a:endParaRPr lang="pl-PL" altLang="pl-PL" dirty="0"/>
          </a:p>
          <a:p>
            <a:pPr eaLnBrk="1" hangingPunct="1"/>
            <a:r>
              <a:rPr lang="pl-PL" altLang="pl-PL" dirty="0"/>
              <a:t>1. R. Grądzki: Wprowadzenie do metody elementów skończonych, Politechnika Łódzka, 2002</a:t>
            </a:r>
          </a:p>
          <a:p>
            <a:pPr eaLnBrk="1" hangingPunct="1"/>
            <a:r>
              <a:rPr lang="pl-PL" altLang="pl-PL" dirty="0"/>
              <a:t>2. W. Śródka: Trzy lekcje metody elementów skończonych , Politechnika Wrocławska, 2004</a:t>
            </a:r>
          </a:p>
          <a:p>
            <a:pPr eaLnBrk="1" hangingPunct="1"/>
            <a:r>
              <a:rPr lang="pl-PL" altLang="pl-PL" dirty="0"/>
              <a:t>3. A. Skrzat: Modelowanie liniowych i nieliniowych problemów mechaniki ciała stałego</a:t>
            </a:r>
          </a:p>
          <a:p>
            <a:pPr eaLnBrk="1" hangingPunct="1"/>
            <a:r>
              <a:rPr lang="pl-PL" altLang="pl-PL" dirty="0"/>
              <a:t>    i przepływów ciepła w programie </a:t>
            </a:r>
            <a:r>
              <a:rPr lang="pl-PL" altLang="pl-PL" dirty="0" err="1"/>
              <a:t>Abaqus</a:t>
            </a:r>
            <a:r>
              <a:rPr lang="pl-PL" altLang="pl-PL" dirty="0"/>
              <a:t>,  Rzeszów </a:t>
            </a:r>
            <a:r>
              <a:rPr lang="pl-PL" altLang="pl-PL" dirty="0" smtClean="0"/>
              <a:t>2010</a:t>
            </a:r>
          </a:p>
          <a:p>
            <a:pPr eaLnBrk="1" hangingPunct="1"/>
            <a:r>
              <a:rPr lang="pl-PL" altLang="pl-PL" dirty="0" smtClean="0"/>
              <a:t>4. M. Skarbiński: Konstrukcja odlewów</a:t>
            </a:r>
            <a:endParaRPr lang="pl-PL" altLang="pl-PL" dirty="0"/>
          </a:p>
          <a:p>
            <a:pPr eaLnBrk="1" hangingPunct="1"/>
            <a:r>
              <a:rPr lang="pl-PL" altLang="pl-PL" dirty="0"/>
              <a:t>5</a:t>
            </a:r>
            <a:r>
              <a:rPr lang="pl-PL" altLang="pl-PL" dirty="0" smtClean="0"/>
              <a:t>. </a:t>
            </a:r>
            <a:r>
              <a:rPr lang="pl-PL" altLang="pl-PL" dirty="0"/>
              <a:t>Wykłady ! </a:t>
            </a:r>
          </a:p>
        </p:txBody>
      </p:sp>
      <p:sp>
        <p:nvSpPr>
          <p:cNvPr id="6" name="pole tekstowe 1"/>
          <p:cNvSpPr txBox="1"/>
          <p:nvPr/>
        </p:nvSpPr>
        <p:spPr>
          <a:xfrm>
            <a:off x="539552" y="357917"/>
            <a:ext cx="7622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Komputerowa optymalizacja konstrukcji odlewu pod względem wytrzymałościowym</a:t>
            </a: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5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1"/>
          <p:cNvSpPr txBox="1">
            <a:spLocks noChangeArrowheads="1"/>
          </p:cNvSpPr>
          <p:nvPr/>
        </p:nvSpPr>
        <p:spPr bwMode="auto">
          <a:xfrm>
            <a:off x="395288" y="692150"/>
            <a:ext cx="80645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600" b="1" u="sng" dirty="0">
                <a:latin typeface="Times New Roman" pitchFamily="18" charset="0"/>
              </a:rPr>
              <a:t>Żebra wzmacniające </a:t>
            </a:r>
            <a:r>
              <a:rPr lang="pl-PL" altLang="pl-PL" sz="1600" b="1" dirty="0">
                <a:latin typeface="Times New Roman" pitchFamily="18" charset="0"/>
              </a:rPr>
              <a:t>mają na celu zwiększenie wytrzymałości ścian odlewu w pewnych określonych kierunkach. Kierunek żeber powinien być zgodny z kierunkiem linii największych naprężeń  w odlewie. Czyli np. w elementach rozciąganych i zginanych żebra powinny być przeprowadzone w kierunku podłużnym, natomiast żebra występujące poprzecznie nie spełniają roli wzmacniającej konstrukcję.</a:t>
            </a:r>
          </a:p>
        </p:txBody>
      </p:sp>
      <p:pic>
        <p:nvPicPr>
          <p:cNvPr id="1026" name="Picture 2" descr="C:\JAREK\PRZEDMIOTY\MES\MES_WYKŁADYbis\SKARBIŃSKI\ZEBRA_OB_4_U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609" y="3140968"/>
            <a:ext cx="494385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611560" y="5805264"/>
            <a:ext cx="4279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Rys. 6 Przykład płyty wzmocnionej żebrami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1533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95536" y="1340768"/>
            <a:ext cx="8506816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Dobrać wysokość żeber w płycie obciążonej ciśnieniem 5MPa tak aby ugięcie środka 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płyty nie przekraczało 1 mm, wstępne wymiary żeber przyjąć tak jak na rysunku 1.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Płyta jest utwierdzona na wszystkich czterech krawędziach. Ciśnienie działa na całą górną</a:t>
            </a:r>
          </a:p>
          <a:p>
            <a:pPr>
              <a:lnSpc>
                <a:spcPct val="150000"/>
              </a:lnSpc>
            </a:pPr>
            <a:r>
              <a:rPr lang="pl-PL" dirty="0"/>
              <a:t>p</a:t>
            </a:r>
            <a:r>
              <a:rPr lang="pl-PL" dirty="0" smtClean="0"/>
              <a:t>owierzchnię płyty.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Model numeryczny wykonać w przestrzeni 3D, stosując elementy powłokowe.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Płyta wykonana jest ze stopu Al-Si 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E = 75000 </a:t>
            </a:r>
            <a:r>
              <a:rPr lang="pl-PL" dirty="0" err="1" smtClean="0"/>
              <a:t>MPa</a:t>
            </a:r>
            <a:r>
              <a:rPr lang="pl-PL" dirty="0" smtClean="0"/>
              <a:t>,  </a:t>
            </a:r>
            <a:r>
              <a:rPr lang="pl-PL" dirty="0" smtClean="0">
                <a:latin typeface="Symbol" panose="05050102010706020507" pitchFamily="18" charset="2"/>
              </a:rPr>
              <a:t>n</a:t>
            </a:r>
            <a:r>
              <a:rPr lang="pl-PL" dirty="0" smtClean="0"/>
              <a:t> = 0,25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448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upa 104"/>
          <p:cNvGrpSpPr/>
          <p:nvPr/>
        </p:nvGrpSpPr>
        <p:grpSpPr>
          <a:xfrm>
            <a:off x="1410612" y="345579"/>
            <a:ext cx="5275123" cy="6014812"/>
            <a:chOff x="1385109" y="381498"/>
            <a:chExt cx="5275123" cy="6014812"/>
          </a:xfrm>
        </p:grpSpPr>
        <p:sp>
          <p:nvSpPr>
            <p:cNvPr id="96" name="Prostokąt 95"/>
            <p:cNvSpPr/>
            <p:nvPr/>
          </p:nvSpPr>
          <p:spPr>
            <a:xfrm rot="5400000" flipV="1">
              <a:off x="3858519" y="4411323"/>
              <a:ext cx="391846" cy="35113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" name="Prostokąt 3"/>
            <p:cNvSpPr/>
            <p:nvPr/>
          </p:nvSpPr>
          <p:spPr>
            <a:xfrm>
              <a:off x="2051720" y="1268760"/>
              <a:ext cx="3960440" cy="35283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6" name="Łącznik prosty ze strzałką 5"/>
            <p:cNvCxnSpPr/>
            <p:nvPr/>
          </p:nvCxnSpPr>
          <p:spPr>
            <a:xfrm>
              <a:off x="2071002" y="5229200"/>
              <a:ext cx="396044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pole tekstowe 7"/>
            <p:cNvSpPr txBox="1"/>
            <p:nvPr/>
          </p:nvSpPr>
          <p:spPr>
            <a:xfrm>
              <a:off x="3722856" y="4918194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288</a:t>
              </a:r>
              <a:endParaRPr lang="pl-PL" dirty="0"/>
            </a:p>
          </p:txBody>
        </p:sp>
        <p:cxnSp>
          <p:nvCxnSpPr>
            <p:cNvPr id="9" name="Łącznik prosty ze strzałką 8"/>
            <p:cNvCxnSpPr/>
            <p:nvPr/>
          </p:nvCxnSpPr>
          <p:spPr>
            <a:xfrm flipV="1">
              <a:off x="6660232" y="1196752"/>
              <a:ext cx="0" cy="3600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Prostokąt 12"/>
            <p:cNvSpPr/>
            <p:nvPr/>
          </p:nvSpPr>
          <p:spPr>
            <a:xfrm rot="16200000">
              <a:off x="6207704" y="2812286"/>
              <a:ext cx="53572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 smtClean="0"/>
                <a:t>288</a:t>
              </a:r>
              <a:endParaRPr lang="pl-PL" dirty="0"/>
            </a:p>
          </p:txBody>
        </p:sp>
        <p:grpSp>
          <p:nvGrpSpPr>
            <p:cNvPr id="30" name="Grupa 29"/>
            <p:cNvGrpSpPr/>
            <p:nvPr/>
          </p:nvGrpSpPr>
          <p:grpSpPr>
            <a:xfrm>
              <a:off x="1957714" y="381498"/>
              <a:ext cx="4043000" cy="386032"/>
              <a:chOff x="1938432" y="315956"/>
              <a:chExt cx="4043000" cy="386032"/>
            </a:xfrm>
          </p:grpSpPr>
          <p:cxnSp>
            <p:nvCxnSpPr>
              <p:cNvPr id="19" name="Łącznik prosty ze strzałką 18"/>
              <p:cNvCxnSpPr/>
              <p:nvPr/>
            </p:nvCxnSpPr>
            <p:spPr>
              <a:xfrm>
                <a:off x="1938432" y="647281"/>
                <a:ext cx="76136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pole tekstowe 20"/>
              <p:cNvSpPr txBox="1"/>
              <p:nvPr/>
            </p:nvSpPr>
            <p:spPr>
              <a:xfrm>
                <a:off x="2109760" y="33265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dirty="0" smtClean="0"/>
                  <a:t>48</a:t>
                </a:r>
                <a:endParaRPr lang="pl-PL" dirty="0"/>
              </a:p>
            </p:txBody>
          </p:sp>
          <p:cxnSp>
            <p:nvCxnSpPr>
              <p:cNvPr id="22" name="Łącznik prosty ze strzałką 21"/>
              <p:cNvCxnSpPr/>
              <p:nvPr/>
            </p:nvCxnSpPr>
            <p:spPr>
              <a:xfrm>
                <a:off x="2699792" y="647281"/>
                <a:ext cx="133214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Łącznik prosty ze strzałką 22"/>
              <p:cNvCxnSpPr/>
              <p:nvPr/>
            </p:nvCxnSpPr>
            <p:spPr>
              <a:xfrm>
                <a:off x="4031940" y="647281"/>
                <a:ext cx="1188132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Łącznik prosty ze strzałką 23"/>
              <p:cNvCxnSpPr/>
              <p:nvPr/>
            </p:nvCxnSpPr>
            <p:spPr>
              <a:xfrm>
                <a:off x="5220072" y="647281"/>
                <a:ext cx="76136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pole tekstowe 25"/>
              <p:cNvSpPr txBox="1"/>
              <p:nvPr/>
            </p:nvSpPr>
            <p:spPr>
              <a:xfrm>
                <a:off x="3203848" y="33265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dirty="0" smtClean="0"/>
                  <a:t>96</a:t>
                </a:r>
                <a:endParaRPr lang="pl-PL" dirty="0"/>
              </a:p>
            </p:txBody>
          </p:sp>
          <p:sp>
            <p:nvSpPr>
              <p:cNvPr id="28" name="pole tekstowe 27"/>
              <p:cNvSpPr txBox="1"/>
              <p:nvPr/>
            </p:nvSpPr>
            <p:spPr>
              <a:xfrm>
                <a:off x="4354424" y="31595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dirty="0" smtClean="0"/>
                  <a:t>96</a:t>
                </a:r>
                <a:endParaRPr lang="pl-PL" dirty="0"/>
              </a:p>
            </p:txBody>
          </p:sp>
          <p:sp>
            <p:nvSpPr>
              <p:cNvPr id="29" name="pole tekstowe 28"/>
              <p:cNvSpPr txBox="1"/>
              <p:nvPr/>
            </p:nvSpPr>
            <p:spPr>
              <a:xfrm>
                <a:off x="5391400" y="33265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dirty="0" smtClean="0"/>
                  <a:t>48</a:t>
                </a:r>
                <a:endParaRPr lang="pl-PL" dirty="0"/>
              </a:p>
            </p:txBody>
          </p:sp>
        </p:grpSp>
        <p:cxnSp>
          <p:nvCxnSpPr>
            <p:cNvPr id="32" name="Łącznik prosty ze strzałką 31"/>
            <p:cNvCxnSpPr/>
            <p:nvPr/>
          </p:nvCxnSpPr>
          <p:spPr>
            <a:xfrm rot="16200000">
              <a:off x="1436477" y="4416472"/>
              <a:ext cx="76136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ole tekstowe 32"/>
            <p:cNvSpPr txBox="1"/>
            <p:nvPr/>
          </p:nvSpPr>
          <p:spPr>
            <a:xfrm rot="16200000">
              <a:off x="1360424" y="419299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48</a:t>
              </a:r>
              <a:endParaRPr lang="pl-PL" dirty="0"/>
            </a:p>
          </p:txBody>
        </p:sp>
        <p:cxnSp>
          <p:nvCxnSpPr>
            <p:cNvPr id="34" name="Łącznik prosty ze strzałką 33"/>
            <p:cNvCxnSpPr/>
            <p:nvPr/>
          </p:nvCxnSpPr>
          <p:spPr>
            <a:xfrm flipH="1" flipV="1">
              <a:off x="1817157" y="2996951"/>
              <a:ext cx="1" cy="100002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Łącznik prosty ze strzałką 34"/>
            <p:cNvCxnSpPr/>
            <p:nvPr/>
          </p:nvCxnSpPr>
          <p:spPr>
            <a:xfrm flipV="1">
              <a:off x="1828665" y="1942380"/>
              <a:ext cx="1" cy="1054572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Łącznik prosty ze strzałką 35"/>
            <p:cNvCxnSpPr/>
            <p:nvPr/>
          </p:nvCxnSpPr>
          <p:spPr>
            <a:xfrm rot="16200000">
              <a:off x="1447986" y="1649440"/>
              <a:ext cx="76136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pole tekstowe 36"/>
            <p:cNvSpPr txBox="1"/>
            <p:nvPr/>
          </p:nvSpPr>
          <p:spPr>
            <a:xfrm rot="16200000">
              <a:off x="1360424" y="309890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96</a:t>
              </a:r>
              <a:endParaRPr lang="pl-PL" dirty="0"/>
            </a:p>
          </p:txBody>
        </p:sp>
        <p:sp>
          <p:nvSpPr>
            <p:cNvPr id="38" name="pole tekstowe 37"/>
            <p:cNvSpPr txBox="1"/>
            <p:nvPr/>
          </p:nvSpPr>
          <p:spPr>
            <a:xfrm rot="16200000">
              <a:off x="1360423" y="22850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96</a:t>
              </a:r>
              <a:endParaRPr lang="pl-PL" dirty="0"/>
            </a:p>
          </p:txBody>
        </p:sp>
        <p:sp>
          <p:nvSpPr>
            <p:cNvPr id="39" name="pole tekstowe 38"/>
            <p:cNvSpPr txBox="1"/>
            <p:nvPr/>
          </p:nvSpPr>
          <p:spPr>
            <a:xfrm rot="16200000">
              <a:off x="1360424" y="146477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48</a:t>
              </a:r>
              <a:endParaRPr lang="pl-PL" dirty="0"/>
            </a:p>
          </p:txBody>
        </p:sp>
        <p:sp>
          <p:nvSpPr>
            <p:cNvPr id="51" name="Prostokąt 50"/>
            <p:cNvSpPr/>
            <p:nvPr/>
          </p:nvSpPr>
          <p:spPr>
            <a:xfrm>
              <a:off x="2627784" y="1476699"/>
              <a:ext cx="144016" cy="3110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5" name="Łącznik prostoliniowy 14"/>
            <p:cNvCxnSpPr/>
            <p:nvPr/>
          </p:nvCxnSpPr>
          <p:spPr>
            <a:xfrm>
              <a:off x="2699792" y="712823"/>
              <a:ext cx="0" cy="4264297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Prostokąt 65"/>
            <p:cNvSpPr/>
            <p:nvPr/>
          </p:nvSpPr>
          <p:spPr>
            <a:xfrm>
              <a:off x="3955596" y="1519063"/>
              <a:ext cx="144016" cy="3110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7" name="Prostokąt 66"/>
            <p:cNvSpPr/>
            <p:nvPr/>
          </p:nvSpPr>
          <p:spPr>
            <a:xfrm>
              <a:off x="5148064" y="1519063"/>
              <a:ext cx="144016" cy="3110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8" name="Łącznik prostoliniowy 17"/>
            <p:cNvCxnSpPr/>
            <p:nvPr/>
          </p:nvCxnSpPr>
          <p:spPr>
            <a:xfrm flipH="1">
              <a:off x="5220072" y="712823"/>
              <a:ext cx="24893" cy="4264297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oliniowy 16"/>
            <p:cNvCxnSpPr/>
            <p:nvPr/>
          </p:nvCxnSpPr>
          <p:spPr>
            <a:xfrm flipH="1">
              <a:off x="4031940" y="712823"/>
              <a:ext cx="8244" cy="4264297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Prostokąt 67"/>
            <p:cNvSpPr/>
            <p:nvPr/>
          </p:nvSpPr>
          <p:spPr>
            <a:xfrm flipV="1">
              <a:off x="2251921" y="3996978"/>
              <a:ext cx="3558183" cy="129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9" name="Prostokąt 68"/>
            <p:cNvSpPr/>
            <p:nvPr/>
          </p:nvSpPr>
          <p:spPr>
            <a:xfrm flipV="1">
              <a:off x="2320520" y="2921183"/>
              <a:ext cx="3558183" cy="129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0" name="Prostokąt 69"/>
            <p:cNvSpPr/>
            <p:nvPr/>
          </p:nvSpPr>
          <p:spPr>
            <a:xfrm flipV="1">
              <a:off x="2268212" y="1900371"/>
              <a:ext cx="3558183" cy="129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46" name="Łącznik prostoliniowy 45"/>
            <p:cNvCxnSpPr/>
            <p:nvPr/>
          </p:nvCxnSpPr>
          <p:spPr>
            <a:xfrm flipH="1">
              <a:off x="1817158" y="1942380"/>
              <a:ext cx="4339018" cy="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Łącznik prostoliniowy 42"/>
            <p:cNvCxnSpPr/>
            <p:nvPr/>
          </p:nvCxnSpPr>
          <p:spPr>
            <a:xfrm flipH="1">
              <a:off x="1754443" y="2969389"/>
              <a:ext cx="4401733" cy="16668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oliniowy 39"/>
            <p:cNvCxnSpPr/>
            <p:nvPr/>
          </p:nvCxnSpPr>
          <p:spPr>
            <a:xfrm flipH="1">
              <a:off x="1817157" y="4034371"/>
              <a:ext cx="4339019" cy="1421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Prostokąt 70"/>
            <p:cNvSpPr/>
            <p:nvPr/>
          </p:nvSpPr>
          <p:spPr>
            <a:xfrm>
              <a:off x="3995008" y="1839779"/>
              <a:ext cx="72008" cy="380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/>
                </a:solidFill>
              </a:endParaRPr>
            </a:p>
          </p:txBody>
        </p:sp>
        <p:sp>
          <p:nvSpPr>
            <p:cNvPr id="72" name="Prostokąt 71"/>
            <p:cNvSpPr/>
            <p:nvPr/>
          </p:nvSpPr>
          <p:spPr>
            <a:xfrm>
              <a:off x="5184068" y="1805089"/>
              <a:ext cx="72008" cy="380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/>
                </a:solidFill>
              </a:endParaRPr>
            </a:p>
          </p:txBody>
        </p:sp>
        <p:sp>
          <p:nvSpPr>
            <p:cNvPr id="73" name="Prostokąt 72"/>
            <p:cNvSpPr/>
            <p:nvPr/>
          </p:nvSpPr>
          <p:spPr>
            <a:xfrm>
              <a:off x="5184068" y="2841514"/>
              <a:ext cx="72008" cy="380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/>
                </a:solidFill>
              </a:endParaRPr>
            </a:p>
          </p:txBody>
        </p:sp>
        <p:sp>
          <p:nvSpPr>
            <p:cNvPr id="74" name="Prostokąt 73"/>
            <p:cNvSpPr/>
            <p:nvPr/>
          </p:nvSpPr>
          <p:spPr>
            <a:xfrm>
              <a:off x="3992605" y="2842615"/>
              <a:ext cx="72008" cy="380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/>
                </a:solidFill>
              </a:endParaRPr>
            </a:p>
          </p:txBody>
        </p:sp>
        <p:sp>
          <p:nvSpPr>
            <p:cNvPr id="75" name="Prostokąt 74"/>
            <p:cNvSpPr/>
            <p:nvPr/>
          </p:nvSpPr>
          <p:spPr>
            <a:xfrm>
              <a:off x="2663788" y="1900371"/>
              <a:ext cx="72008" cy="380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/>
                </a:solidFill>
              </a:endParaRPr>
            </a:p>
          </p:txBody>
        </p:sp>
        <p:sp>
          <p:nvSpPr>
            <p:cNvPr id="76" name="Prostokąt 75"/>
            <p:cNvSpPr/>
            <p:nvPr/>
          </p:nvSpPr>
          <p:spPr>
            <a:xfrm>
              <a:off x="5184068" y="3936386"/>
              <a:ext cx="72008" cy="380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/>
                </a:solidFill>
              </a:endParaRPr>
            </a:p>
          </p:txBody>
        </p:sp>
        <p:sp>
          <p:nvSpPr>
            <p:cNvPr id="77" name="Prostokąt 76"/>
            <p:cNvSpPr/>
            <p:nvPr/>
          </p:nvSpPr>
          <p:spPr>
            <a:xfrm>
              <a:off x="4004180" y="3977966"/>
              <a:ext cx="72008" cy="380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/>
                </a:solidFill>
              </a:endParaRPr>
            </a:p>
          </p:txBody>
        </p:sp>
        <p:sp>
          <p:nvSpPr>
            <p:cNvPr id="78" name="Prostokąt 77"/>
            <p:cNvSpPr/>
            <p:nvPr/>
          </p:nvSpPr>
          <p:spPr>
            <a:xfrm>
              <a:off x="2663788" y="3951211"/>
              <a:ext cx="72008" cy="380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/>
                </a:solidFill>
              </a:endParaRPr>
            </a:p>
          </p:txBody>
        </p:sp>
        <p:sp>
          <p:nvSpPr>
            <p:cNvPr id="79" name="Prostokąt 78"/>
            <p:cNvSpPr/>
            <p:nvPr/>
          </p:nvSpPr>
          <p:spPr>
            <a:xfrm>
              <a:off x="2663788" y="2860591"/>
              <a:ext cx="72008" cy="380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/>
                </a:solidFill>
              </a:endParaRPr>
            </a:p>
          </p:txBody>
        </p:sp>
        <p:cxnSp>
          <p:nvCxnSpPr>
            <p:cNvPr id="80" name="Łącznik prosty ze strzałką 79"/>
            <p:cNvCxnSpPr/>
            <p:nvPr/>
          </p:nvCxnSpPr>
          <p:spPr>
            <a:xfrm flipV="1">
              <a:off x="5220072" y="1268760"/>
              <a:ext cx="0" cy="25030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y ze strzałką 81"/>
            <p:cNvCxnSpPr/>
            <p:nvPr/>
          </p:nvCxnSpPr>
          <p:spPr>
            <a:xfrm flipH="1">
              <a:off x="5810104" y="1029204"/>
              <a:ext cx="20290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pole tekstowe 84"/>
            <p:cNvSpPr txBox="1"/>
            <p:nvPr/>
          </p:nvSpPr>
          <p:spPr>
            <a:xfrm>
              <a:off x="5567134" y="712823"/>
              <a:ext cx="5245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  15</a:t>
              </a:r>
              <a:endParaRPr lang="pl-PL" dirty="0"/>
            </a:p>
          </p:txBody>
        </p:sp>
        <p:cxnSp>
          <p:nvCxnSpPr>
            <p:cNvPr id="86" name="Łącznik prosty ze strzałką 85"/>
            <p:cNvCxnSpPr/>
            <p:nvPr/>
          </p:nvCxnSpPr>
          <p:spPr>
            <a:xfrm>
              <a:off x="3641834" y="3647985"/>
              <a:ext cx="31376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y ze strzałką 87"/>
            <p:cNvCxnSpPr/>
            <p:nvPr/>
          </p:nvCxnSpPr>
          <p:spPr>
            <a:xfrm>
              <a:off x="4099612" y="3645024"/>
              <a:ext cx="692798" cy="296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pole tekstowe 90"/>
            <p:cNvSpPr txBox="1"/>
            <p:nvPr/>
          </p:nvSpPr>
          <p:spPr>
            <a:xfrm>
              <a:off x="4313212" y="331318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12</a:t>
              </a:r>
              <a:endParaRPr lang="pl-PL" dirty="0"/>
            </a:p>
          </p:txBody>
        </p:sp>
        <p:sp>
          <p:nvSpPr>
            <p:cNvPr id="92" name="Prostokąt 91"/>
            <p:cNvSpPr/>
            <p:nvPr/>
          </p:nvSpPr>
          <p:spPr>
            <a:xfrm flipV="1">
              <a:off x="2061851" y="5517231"/>
              <a:ext cx="3919581" cy="4320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3" name="Prostokąt 92"/>
            <p:cNvSpPr/>
            <p:nvPr/>
          </p:nvSpPr>
          <p:spPr>
            <a:xfrm rot="5400000" flipV="1">
              <a:off x="2340930" y="6091219"/>
              <a:ext cx="413631" cy="1297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4" name="Prostokąt 93"/>
            <p:cNvSpPr/>
            <p:nvPr/>
          </p:nvSpPr>
          <p:spPr>
            <a:xfrm rot="5400000" flipV="1">
              <a:off x="3778554" y="6091219"/>
              <a:ext cx="413631" cy="1297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5" name="Prostokąt 94"/>
            <p:cNvSpPr/>
            <p:nvPr/>
          </p:nvSpPr>
          <p:spPr>
            <a:xfrm rot="5400000" flipV="1">
              <a:off x="5038150" y="6091219"/>
              <a:ext cx="413631" cy="1297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1" name="pole tekstowe 80"/>
            <p:cNvSpPr txBox="1"/>
            <p:nvPr/>
          </p:nvSpPr>
          <p:spPr>
            <a:xfrm rot="16200000">
              <a:off x="4724895" y="123684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15</a:t>
              </a:r>
              <a:endParaRPr lang="pl-PL" dirty="0"/>
            </a:p>
          </p:txBody>
        </p:sp>
        <p:cxnSp>
          <p:nvCxnSpPr>
            <p:cNvPr id="97" name="Łącznik prosty ze strzałką 96"/>
            <p:cNvCxnSpPr/>
            <p:nvPr/>
          </p:nvCxnSpPr>
          <p:spPr>
            <a:xfrm flipV="1">
              <a:off x="6660232" y="5508340"/>
              <a:ext cx="0" cy="881876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y ze strzałką 98"/>
            <p:cNvCxnSpPr/>
            <p:nvPr/>
          </p:nvCxnSpPr>
          <p:spPr>
            <a:xfrm flipV="1">
              <a:off x="6156176" y="5920580"/>
              <a:ext cx="0" cy="47573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pole tekstowe 100"/>
            <p:cNvSpPr txBox="1"/>
            <p:nvPr/>
          </p:nvSpPr>
          <p:spPr>
            <a:xfrm rot="16200000">
              <a:off x="6266214" y="575794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48</a:t>
              </a:r>
              <a:endParaRPr lang="pl-PL" dirty="0"/>
            </a:p>
          </p:txBody>
        </p:sp>
        <p:sp>
          <p:nvSpPr>
            <p:cNvPr id="103" name="pole tekstowe 102"/>
            <p:cNvSpPr txBox="1"/>
            <p:nvPr/>
          </p:nvSpPr>
          <p:spPr>
            <a:xfrm rot="16200000">
              <a:off x="5803654" y="600229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24</a:t>
              </a:r>
              <a:endParaRPr lang="pl-PL" dirty="0"/>
            </a:p>
          </p:txBody>
        </p:sp>
      </p:grpSp>
      <p:cxnSp>
        <p:nvCxnSpPr>
          <p:cNvPr id="106" name="Łącznik prostoliniowy 105"/>
          <p:cNvCxnSpPr/>
          <p:nvPr/>
        </p:nvCxnSpPr>
        <p:spPr>
          <a:xfrm>
            <a:off x="3977506" y="5431831"/>
            <a:ext cx="3417" cy="1093513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Łącznik prostoliniowy 114"/>
          <p:cNvCxnSpPr>
            <a:endCxn id="70" idx="3"/>
          </p:cNvCxnSpPr>
          <p:nvPr/>
        </p:nvCxnSpPr>
        <p:spPr>
          <a:xfrm flipH="1">
            <a:off x="5851898" y="993285"/>
            <a:ext cx="2991" cy="9360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5850039" y="1140916"/>
            <a:ext cx="6751" cy="2364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le tekstowe 1"/>
          <p:cNvSpPr txBox="1"/>
          <p:nvPr/>
        </p:nvSpPr>
        <p:spPr>
          <a:xfrm>
            <a:off x="598671" y="6360391"/>
            <a:ext cx="3334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Rys.1 Rysunek użebrowanej płyty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305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Temp\plyta_16_1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50" y="1340768"/>
            <a:ext cx="783314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99592" y="5949280"/>
            <a:ext cx="534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Rys. 2 Model geometryczny powłokowy płyty z żebrami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894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Temp\plyta_16_2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2656"/>
            <a:ext cx="5781625" cy="591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Łącznik prostoliniowy 4"/>
          <p:cNvCxnSpPr/>
          <p:nvPr/>
        </p:nvCxnSpPr>
        <p:spPr>
          <a:xfrm>
            <a:off x="3059832" y="1556792"/>
            <a:ext cx="0" cy="30963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oliniowy 6"/>
          <p:cNvCxnSpPr/>
          <p:nvPr/>
        </p:nvCxnSpPr>
        <p:spPr>
          <a:xfrm>
            <a:off x="4644008" y="1556792"/>
            <a:ext cx="0" cy="30963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oliniowy 7"/>
          <p:cNvCxnSpPr/>
          <p:nvPr/>
        </p:nvCxnSpPr>
        <p:spPr>
          <a:xfrm>
            <a:off x="6228184" y="1628800"/>
            <a:ext cx="0" cy="30963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/>
          <p:nvPr/>
        </p:nvCxnSpPr>
        <p:spPr>
          <a:xfrm flipH="1">
            <a:off x="2627784" y="1925216"/>
            <a:ext cx="41044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oliniowy 11"/>
          <p:cNvCxnSpPr/>
          <p:nvPr/>
        </p:nvCxnSpPr>
        <p:spPr>
          <a:xfrm flipH="1">
            <a:off x="2627784" y="3142759"/>
            <a:ext cx="41044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oliniowy 12"/>
          <p:cNvCxnSpPr/>
          <p:nvPr/>
        </p:nvCxnSpPr>
        <p:spPr>
          <a:xfrm flipH="1">
            <a:off x="2627784" y="4365104"/>
            <a:ext cx="41044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/>
          <p:cNvSpPr txBox="1"/>
          <p:nvPr/>
        </p:nvSpPr>
        <p:spPr>
          <a:xfrm>
            <a:off x="846114" y="548680"/>
            <a:ext cx="4156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Rys. 3 Szkic żeber w modelu powłokowym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310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441534" y="788511"/>
            <a:ext cx="26372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Part</a:t>
            </a:r>
          </a:p>
          <a:p>
            <a:r>
              <a:rPr lang="pl-PL" i="1" dirty="0" smtClean="0"/>
              <a:t>Modeling Space:	3D</a:t>
            </a:r>
          </a:p>
          <a:p>
            <a:r>
              <a:rPr lang="pl-PL" i="1" dirty="0" err="1" smtClean="0"/>
              <a:t>Shape</a:t>
            </a:r>
            <a:r>
              <a:rPr lang="pl-PL" i="1" dirty="0" smtClean="0"/>
              <a:t>:		Shell</a:t>
            </a:r>
          </a:p>
          <a:p>
            <a:r>
              <a:rPr lang="pl-PL" i="1" dirty="0" err="1" smtClean="0"/>
              <a:t>Type</a:t>
            </a:r>
            <a:r>
              <a:rPr lang="pl-PL" i="1" dirty="0" smtClean="0"/>
              <a:t>:		</a:t>
            </a:r>
            <a:r>
              <a:rPr lang="pl-PL" i="1" dirty="0" err="1" smtClean="0"/>
              <a:t>Planar</a:t>
            </a:r>
            <a:endParaRPr lang="pl-PL" i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15585" y="2132856"/>
            <a:ext cx="87284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Narysować prostokąt  -   </a:t>
            </a:r>
            <a:r>
              <a:rPr lang="pl-PL" dirty="0" err="1" smtClean="0"/>
              <a:t>Done</a:t>
            </a:r>
            <a:endParaRPr lang="pl-PL" dirty="0" smtClean="0"/>
          </a:p>
          <a:p>
            <a:r>
              <a:rPr lang="pl-PL" dirty="0" smtClean="0"/>
              <a:t>Wybrać : </a:t>
            </a:r>
            <a:r>
              <a:rPr lang="pl-PL" dirty="0" err="1" smtClean="0"/>
              <a:t>Shape</a:t>
            </a:r>
            <a:r>
              <a:rPr lang="pl-PL" dirty="0" smtClean="0"/>
              <a:t> – Shell – </a:t>
            </a:r>
            <a:r>
              <a:rPr lang="pl-PL" dirty="0" err="1" smtClean="0"/>
              <a:t>Extrude</a:t>
            </a:r>
            <a:r>
              <a:rPr lang="pl-PL" dirty="0" smtClean="0"/>
              <a:t>, wskazać powierzchnię płyty i jej prawą pionową krawędź.</a:t>
            </a:r>
          </a:p>
          <a:p>
            <a:r>
              <a:rPr lang="pl-PL" dirty="0" smtClean="0"/>
              <a:t>Narysować żebra jako linie. Wcisnąć:  </a:t>
            </a:r>
            <a:r>
              <a:rPr lang="pl-PL" dirty="0" err="1" smtClean="0"/>
              <a:t>Done</a:t>
            </a:r>
            <a:r>
              <a:rPr lang="pl-PL" dirty="0" smtClean="0"/>
              <a:t> i podać wysokość żeber.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41534" y="3460358"/>
            <a:ext cx="1020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err="1" smtClean="0"/>
              <a:t>Property</a:t>
            </a:r>
            <a:endParaRPr lang="pl-PL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11560" y="4077072"/>
            <a:ext cx="39384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i="1" dirty="0" err="1" smtClean="0"/>
              <a:t>Create</a:t>
            </a:r>
            <a:r>
              <a:rPr lang="pl-PL" i="1" dirty="0" smtClean="0"/>
              <a:t> </a:t>
            </a:r>
            <a:r>
              <a:rPr lang="pl-PL" i="1" dirty="0" err="1" smtClean="0"/>
              <a:t>Section</a:t>
            </a:r>
            <a:endParaRPr lang="pl-PL" i="1" dirty="0" smtClean="0"/>
          </a:p>
          <a:p>
            <a:r>
              <a:rPr lang="pl-PL" i="1" dirty="0" err="1" smtClean="0"/>
              <a:t>Name</a:t>
            </a:r>
            <a:r>
              <a:rPr lang="pl-PL" i="1" dirty="0" smtClean="0"/>
              <a:t>: </a:t>
            </a:r>
            <a:r>
              <a:rPr lang="pl-PL" i="1" dirty="0" err="1" smtClean="0"/>
              <a:t>plyta</a:t>
            </a:r>
            <a:endParaRPr lang="pl-PL" i="1" dirty="0" smtClean="0"/>
          </a:p>
          <a:p>
            <a:r>
              <a:rPr lang="pl-PL" i="1" dirty="0" err="1" smtClean="0"/>
              <a:t>Category</a:t>
            </a:r>
            <a:r>
              <a:rPr lang="pl-PL" i="1" dirty="0" smtClean="0"/>
              <a:t>: Shell</a:t>
            </a:r>
          </a:p>
          <a:p>
            <a:r>
              <a:rPr lang="pl-PL" i="1" dirty="0" err="1" smtClean="0"/>
              <a:t>Type</a:t>
            </a:r>
            <a:r>
              <a:rPr lang="pl-PL" i="1" dirty="0" smtClean="0"/>
              <a:t>: </a:t>
            </a:r>
            <a:r>
              <a:rPr lang="pl-PL" i="1" dirty="0" err="1" smtClean="0"/>
              <a:t>Homogeneous</a:t>
            </a:r>
            <a:endParaRPr lang="pl-PL" i="1" dirty="0" smtClean="0"/>
          </a:p>
          <a:p>
            <a:r>
              <a:rPr lang="pl-PL" i="1" dirty="0" err="1" smtClean="0"/>
              <a:t>Continue</a:t>
            </a:r>
            <a:endParaRPr lang="pl-PL" i="1" dirty="0" smtClean="0"/>
          </a:p>
          <a:p>
            <a:r>
              <a:rPr lang="pl-PL" i="1" dirty="0" smtClean="0"/>
              <a:t>Shell </a:t>
            </a:r>
            <a:r>
              <a:rPr lang="pl-PL" i="1" dirty="0" err="1" smtClean="0"/>
              <a:t>Thickness</a:t>
            </a:r>
            <a:r>
              <a:rPr lang="pl-PL" i="1" dirty="0" smtClean="0"/>
              <a:t>    -    podać grubość płyty</a:t>
            </a:r>
            <a:endParaRPr lang="pl-PL" i="1" dirty="0"/>
          </a:p>
        </p:txBody>
      </p:sp>
      <p:sp>
        <p:nvSpPr>
          <p:cNvPr id="2" name="pole tekstowe 1"/>
          <p:cNvSpPr txBox="1"/>
          <p:nvPr/>
        </p:nvSpPr>
        <p:spPr>
          <a:xfrm>
            <a:off x="441534" y="332656"/>
            <a:ext cx="3099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Ciąg </a:t>
            </a:r>
            <a:r>
              <a:rPr lang="pl-PL" dirty="0"/>
              <a:t>wprowadzanych </a:t>
            </a:r>
            <a:r>
              <a:rPr lang="pl-PL" dirty="0" smtClean="0"/>
              <a:t>instrukcji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035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755576" y="220486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i="1" dirty="0" err="1" smtClean="0"/>
              <a:t>Create</a:t>
            </a:r>
            <a:r>
              <a:rPr lang="pl-PL" i="1" dirty="0" smtClean="0"/>
              <a:t> </a:t>
            </a:r>
            <a:r>
              <a:rPr lang="pl-PL" i="1" dirty="0" err="1" smtClean="0"/>
              <a:t>Section</a:t>
            </a:r>
            <a:endParaRPr lang="pl-PL" i="1" dirty="0" smtClean="0"/>
          </a:p>
          <a:p>
            <a:r>
              <a:rPr lang="pl-PL" i="1" dirty="0" err="1" smtClean="0"/>
              <a:t>Name</a:t>
            </a:r>
            <a:r>
              <a:rPr lang="pl-PL" i="1" dirty="0" smtClean="0"/>
              <a:t>: zebra</a:t>
            </a:r>
          </a:p>
          <a:p>
            <a:r>
              <a:rPr lang="pl-PL" i="1" dirty="0" err="1" smtClean="0"/>
              <a:t>Category</a:t>
            </a:r>
            <a:r>
              <a:rPr lang="pl-PL" i="1" dirty="0" smtClean="0"/>
              <a:t>: Shell</a:t>
            </a:r>
          </a:p>
          <a:p>
            <a:r>
              <a:rPr lang="pl-PL" i="1" dirty="0" err="1" smtClean="0"/>
              <a:t>Type</a:t>
            </a:r>
            <a:r>
              <a:rPr lang="pl-PL" i="1" dirty="0" smtClean="0"/>
              <a:t>: </a:t>
            </a:r>
            <a:r>
              <a:rPr lang="pl-PL" i="1" dirty="0" err="1" smtClean="0"/>
              <a:t>Homogeneous</a:t>
            </a:r>
            <a:endParaRPr lang="pl-PL" i="1" dirty="0" smtClean="0"/>
          </a:p>
          <a:p>
            <a:r>
              <a:rPr lang="pl-PL" i="1" dirty="0" err="1" smtClean="0"/>
              <a:t>Continue</a:t>
            </a:r>
            <a:endParaRPr lang="pl-PL" i="1" dirty="0" smtClean="0"/>
          </a:p>
          <a:p>
            <a:r>
              <a:rPr lang="pl-PL" i="1" dirty="0" smtClean="0"/>
              <a:t>Shell </a:t>
            </a:r>
            <a:r>
              <a:rPr lang="pl-PL" i="1" dirty="0" err="1" smtClean="0"/>
              <a:t>Thickness</a:t>
            </a:r>
            <a:r>
              <a:rPr lang="pl-PL" i="1" dirty="0" smtClean="0"/>
              <a:t>    -    podać grubość żebra</a:t>
            </a:r>
            <a:endParaRPr lang="pl-PL" i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76671" y="4263479"/>
            <a:ext cx="31907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Mesh</a:t>
            </a:r>
            <a:endParaRPr lang="pl-PL" dirty="0" smtClean="0"/>
          </a:p>
          <a:p>
            <a:r>
              <a:rPr lang="pl-PL" i="1" dirty="0" err="1" smtClean="0"/>
              <a:t>Seed</a:t>
            </a:r>
            <a:r>
              <a:rPr lang="pl-PL" i="1" dirty="0" smtClean="0"/>
              <a:t> = 20</a:t>
            </a:r>
          </a:p>
          <a:p>
            <a:r>
              <a:rPr lang="pl-PL" i="1" dirty="0" smtClean="0"/>
              <a:t>Element </a:t>
            </a:r>
            <a:r>
              <a:rPr lang="pl-PL" i="1" dirty="0" err="1" smtClean="0"/>
              <a:t>Type</a:t>
            </a:r>
            <a:r>
              <a:rPr lang="pl-PL" i="1" dirty="0" smtClean="0"/>
              <a:t> = Shell , </a:t>
            </a:r>
            <a:r>
              <a:rPr lang="pl-PL" i="1" dirty="0" err="1" smtClean="0"/>
              <a:t>Quadratic</a:t>
            </a:r>
            <a:endParaRPr lang="pl-PL" i="1" dirty="0"/>
          </a:p>
        </p:txBody>
      </p:sp>
      <p:sp>
        <p:nvSpPr>
          <p:cNvPr id="6" name="Prostokąt 5"/>
          <p:cNvSpPr/>
          <p:nvPr/>
        </p:nvSpPr>
        <p:spPr>
          <a:xfrm>
            <a:off x="755576" y="35601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i="1" dirty="0" err="1" smtClean="0"/>
              <a:t>Create</a:t>
            </a:r>
            <a:r>
              <a:rPr lang="pl-PL" i="1" dirty="0" smtClean="0"/>
              <a:t> </a:t>
            </a:r>
            <a:r>
              <a:rPr lang="pl-PL" i="1" dirty="0" err="1" smtClean="0"/>
              <a:t>Section</a:t>
            </a:r>
            <a:endParaRPr lang="pl-PL" i="1" dirty="0" smtClean="0"/>
          </a:p>
          <a:p>
            <a:r>
              <a:rPr lang="pl-PL" i="1" dirty="0" err="1" smtClean="0"/>
              <a:t>Name</a:t>
            </a:r>
            <a:r>
              <a:rPr lang="pl-PL" i="1" dirty="0" smtClean="0"/>
              <a:t>: </a:t>
            </a:r>
            <a:r>
              <a:rPr lang="pl-PL" i="1" dirty="0" err="1" smtClean="0"/>
              <a:t>plyta</a:t>
            </a:r>
            <a:endParaRPr lang="pl-PL" i="1" dirty="0" smtClean="0"/>
          </a:p>
          <a:p>
            <a:r>
              <a:rPr lang="pl-PL" i="1" dirty="0" err="1" smtClean="0"/>
              <a:t>Category</a:t>
            </a:r>
            <a:r>
              <a:rPr lang="pl-PL" i="1" dirty="0" smtClean="0"/>
              <a:t>: Shell</a:t>
            </a:r>
          </a:p>
          <a:p>
            <a:r>
              <a:rPr lang="pl-PL" i="1" dirty="0" err="1" smtClean="0"/>
              <a:t>Type</a:t>
            </a:r>
            <a:r>
              <a:rPr lang="pl-PL" i="1" dirty="0" smtClean="0"/>
              <a:t>: </a:t>
            </a:r>
            <a:r>
              <a:rPr lang="pl-PL" i="1" dirty="0" err="1" smtClean="0"/>
              <a:t>Homogeneous</a:t>
            </a:r>
            <a:endParaRPr lang="pl-PL" i="1" dirty="0" smtClean="0"/>
          </a:p>
          <a:p>
            <a:r>
              <a:rPr lang="pl-PL" i="1" dirty="0" err="1" smtClean="0"/>
              <a:t>Continue</a:t>
            </a:r>
            <a:endParaRPr lang="pl-PL" i="1" dirty="0" smtClean="0"/>
          </a:p>
          <a:p>
            <a:r>
              <a:rPr lang="pl-PL" i="1" dirty="0" smtClean="0"/>
              <a:t>Shell </a:t>
            </a:r>
            <a:r>
              <a:rPr lang="pl-PL" i="1" dirty="0" err="1" smtClean="0"/>
              <a:t>Thickness</a:t>
            </a:r>
            <a:r>
              <a:rPr lang="pl-PL" i="1" dirty="0" smtClean="0"/>
              <a:t>    -    podać grubość płyty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14474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JAREK\PRZEDMIOTY\MES\MES_WYKŁADYbis\SKARBIŃSKI\PLYTA_02_PODP_HMH_02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3562350"/>
            <a:ext cx="5151437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C:\JAREK\PRZEDMIOTY\MES\MES_WYKŁADYbis\SKARBIŃSKI\PLYTA_02_UTW_HMH_01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19175"/>
            <a:ext cx="5451475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Prostokąt 1"/>
          <p:cNvSpPr>
            <a:spLocks noChangeArrowheads="1"/>
          </p:cNvSpPr>
          <p:nvPr/>
        </p:nvSpPr>
        <p:spPr bwMode="auto">
          <a:xfrm>
            <a:off x="523876" y="601436"/>
            <a:ext cx="85677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latin typeface="Times New Roman" pitchFamily="18" charset="0"/>
              </a:rPr>
              <a:t>Rys. 4 Miejsce </a:t>
            </a:r>
            <a:r>
              <a:rPr lang="pl-PL" altLang="pl-PL" sz="1600" b="1" dirty="0">
                <a:latin typeface="Times New Roman" pitchFamily="18" charset="0"/>
              </a:rPr>
              <a:t>występowania maksymalnych naprężeń w odlewie płyty: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endParaRPr lang="pl-PL" altLang="pl-PL" sz="1600" b="1" dirty="0">
              <a:latin typeface="Times New Roman" pitchFamily="18" charset="0"/>
            </a:endParaRPr>
          </a:p>
        </p:txBody>
      </p:sp>
      <p:sp>
        <p:nvSpPr>
          <p:cNvPr id="6149" name="Prostokąt 2"/>
          <p:cNvSpPr>
            <a:spLocks noChangeArrowheads="1"/>
          </p:cNvSpPr>
          <p:nvPr/>
        </p:nvSpPr>
        <p:spPr bwMode="auto">
          <a:xfrm>
            <a:off x="5219700" y="1714500"/>
            <a:ext cx="30099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latin typeface="Times New Roman" pitchFamily="18" charset="0"/>
              </a:rPr>
              <a:t>płyta utwierdzona – brzeg płyty,</a:t>
            </a:r>
            <a:endParaRPr lang="pl-PL" altLang="pl-PL" sz="1600">
              <a:latin typeface="Times New Roman" pitchFamily="18" charset="0"/>
            </a:endParaRPr>
          </a:p>
        </p:txBody>
      </p:sp>
      <p:sp>
        <p:nvSpPr>
          <p:cNvPr id="6150" name="Prostokąt 4"/>
          <p:cNvSpPr>
            <a:spLocks noChangeArrowheads="1"/>
          </p:cNvSpPr>
          <p:nvPr/>
        </p:nvSpPr>
        <p:spPr bwMode="auto">
          <a:xfrm>
            <a:off x="1139825" y="5916613"/>
            <a:ext cx="64563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latin typeface="Times New Roman" pitchFamily="18" charset="0"/>
              </a:rPr>
              <a:t>W przypadku płyty utwierdzonej naprężenia są 1,7  (1,2)  razy mniejsze, </a:t>
            </a:r>
            <a:endParaRPr lang="pl-PL" altLang="pl-PL" sz="1600">
              <a:latin typeface="Times New Roman" pitchFamily="18" charset="0"/>
            </a:endParaRPr>
          </a:p>
        </p:txBody>
      </p:sp>
      <p:grpSp>
        <p:nvGrpSpPr>
          <p:cNvPr id="6151" name="Grupa 6"/>
          <p:cNvGrpSpPr>
            <a:grpSpLocks/>
          </p:cNvGrpSpPr>
          <p:nvPr/>
        </p:nvGrpSpPr>
        <p:grpSpPr bwMode="auto">
          <a:xfrm>
            <a:off x="4067175" y="3481388"/>
            <a:ext cx="3832225" cy="1157287"/>
            <a:chOff x="4067944" y="3480828"/>
            <a:chExt cx="3830680" cy="1157682"/>
          </a:xfrm>
        </p:grpSpPr>
        <p:sp>
          <p:nvSpPr>
            <p:cNvPr id="6154" name="Prostokąt 3"/>
            <p:cNvSpPr>
              <a:spLocks noChangeArrowheads="1"/>
            </p:cNvSpPr>
            <p:nvPr/>
          </p:nvSpPr>
          <p:spPr bwMode="auto">
            <a:xfrm>
              <a:off x="5076056" y="4221088"/>
              <a:ext cx="2822568" cy="417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pl-PL" altLang="pl-PL" sz="1600" b="1">
                  <a:latin typeface="Times New Roman" pitchFamily="18" charset="0"/>
                </a:rPr>
                <a:t>płyta podparta – środek płyty</a:t>
              </a:r>
            </a:p>
          </p:txBody>
        </p:sp>
        <p:sp>
          <p:nvSpPr>
            <p:cNvPr id="6" name="Prostokąt 5"/>
            <p:cNvSpPr/>
            <p:nvPr/>
          </p:nvSpPr>
          <p:spPr>
            <a:xfrm>
              <a:off x="4067944" y="3480828"/>
              <a:ext cx="791844" cy="3795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>
                <a:solidFill>
                  <a:schemeClr val="bg1"/>
                </a:solidFill>
              </a:endParaRPr>
            </a:p>
          </p:txBody>
        </p:sp>
      </p:grpSp>
      <p:sp>
        <p:nvSpPr>
          <p:cNvPr id="6152" name="pole tekstowe 7"/>
          <p:cNvSpPr txBox="1">
            <a:spLocks noChangeArrowheads="1"/>
          </p:cNvSpPr>
          <p:nvPr/>
        </p:nvSpPr>
        <p:spPr bwMode="auto">
          <a:xfrm>
            <a:off x="6021388" y="4638675"/>
            <a:ext cx="9318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600">
                <a:latin typeface="Times New Roman" pitchFamily="18" charset="0"/>
              </a:rPr>
              <a:t>202 MPa</a:t>
            </a:r>
          </a:p>
        </p:txBody>
      </p:sp>
      <p:sp>
        <p:nvSpPr>
          <p:cNvPr id="6153" name="pole tekstowe 8"/>
          <p:cNvSpPr txBox="1">
            <a:spLocks noChangeArrowheads="1"/>
          </p:cNvSpPr>
          <p:nvPr/>
        </p:nvSpPr>
        <p:spPr bwMode="auto">
          <a:xfrm>
            <a:off x="6350000" y="2052638"/>
            <a:ext cx="9318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600">
                <a:latin typeface="Times New Roman" pitchFamily="18" charset="0"/>
              </a:rPr>
              <a:t>169 MPa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274659" y="234712"/>
            <a:ext cx="17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teorii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2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rostokąt 1"/>
          <p:cNvSpPr>
            <a:spLocks noChangeArrowheads="1"/>
          </p:cNvSpPr>
          <p:nvPr/>
        </p:nvSpPr>
        <p:spPr bwMode="auto">
          <a:xfrm>
            <a:off x="395288" y="5661025"/>
            <a:ext cx="8188325" cy="78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latin typeface="Times New Roman" pitchFamily="18" charset="0"/>
              </a:rPr>
              <a:t>Rys. 5  W </a:t>
            </a:r>
            <a:r>
              <a:rPr lang="pl-PL" altLang="pl-PL" sz="1600" b="1" dirty="0">
                <a:latin typeface="Times New Roman" pitchFamily="18" charset="0"/>
              </a:rPr>
              <a:t>przypadku płyty utwierdzonej ugięcia są 4  (3,3)  razy mniejsze niż w </a:t>
            </a:r>
            <a:r>
              <a:rPr lang="pl-PL" altLang="pl-PL" sz="1600" b="1" dirty="0" smtClean="0">
                <a:latin typeface="Times New Roman" pitchFamily="18" charset="0"/>
              </a:rPr>
              <a:t>przypadku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600" b="1" dirty="0">
                <a:latin typeface="Times New Roman" pitchFamily="18" charset="0"/>
              </a:rPr>
              <a:t> </a:t>
            </a:r>
            <a:r>
              <a:rPr lang="pl-PL" altLang="pl-PL" sz="1600" b="1" dirty="0" smtClean="0">
                <a:latin typeface="Times New Roman" pitchFamily="18" charset="0"/>
              </a:rPr>
              <a:t>          płyty </a:t>
            </a:r>
            <a:r>
              <a:rPr lang="pl-PL" altLang="pl-PL" sz="1600" b="1" dirty="0">
                <a:latin typeface="Times New Roman" pitchFamily="18" charset="0"/>
              </a:rPr>
              <a:t>podpartej</a:t>
            </a:r>
          </a:p>
        </p:txBody>
      </p:sp>
      <p:pic>
        <p:nvPicPr>
          <p:cNvPr id="7171" name="Picture 2" descr="C:\JAREK\PRZEDMIOTY\MES\MES_WYKŁADYbis\SKARBIŃSKI\PLYTA_02_UTW_U_01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04813"/>
            <a:ext cx="5903913" cy="266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3" descr="C:\JAREK\PRZEDMIOTY\MES\MES_WYKŁADYbis\SKARBIŃSKI\PLYTA_02_PODP_U_01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878138"/>
            <a:ext cx="5256213" cy="237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Prostokąt 2"/>
          <p:cNvSpPr>
            <a:spLocks noChangeArrowheads="1"/>
          </p:cNvSpPr>
          <p:nvPr/>
        </p:nvSpPr>
        <p:spPr bwMode="auto">
          <a:xfrm>
            <a:off x="6681788" y="1398588"/>
            <a:ext cx="18272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latin typeface="Times New Roman" pitchFamily="18" charset="0"/>
              </a:rPr>
              <a:t>płyta utwierdzona </a:t>
            </a:r>
            <a:endParaRPr lang="pl-PL" altLang="pl-PL" sz="1600">
              <a:latin typeface="Times New Roman" pitchFamily="18" charset="0"/>
            </a:endParaRPr>
          </a:p>
        </p:txBody>
      </p:sp>
      <p:sp>
        <p:nvSpPr>
          <p:cNvPr id="7174" name="pole tekstowe 3"/>
          <p:cNvSpPr txBox="1">
            <a:spLocks noChangeArrowheads="1"/>
          </p:cNvSpPr>
          <p:nvPr/>
        </p:nvSpPr>
        <p:spPr bwMode="auto">
          <a:xfrm>
            <a:off x="7308850" y="1989138"/>
            <a:ext cx="914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600">
                <a:latin typeface="Times New Roman" pitchFamily="18" charset="0"/>
              </a:rPr>
              <a:t>1,45 mm</a:t>
            </a:r>
          </a:p>
        </p:txBody>
      </p:sp>
      <p:sp>
        <p:nvSpPr>
          <p:cNvPr id="7175" name="pole tekstowe 4"/>
          <p:cNvSpPr txBox="1">
            <a:spLocks noChangeArrowheads="1"/>
          </p:cNvSpPr>
          <p:nvPr/>
        </p:nvSpPr>
        <p:spPr bwMode="auto">
          <a:xfrm>
            <a:off x="7092950" y="3573463"/>
            <a:ext cx="1490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latin typeface="Times New Roman" pitchFamily="18" charset="0"/>
              </a:rPr>
              <a:t>płyta podparta</a:t>
            </a:r>
          </a:p>
        </p:txBody>
      </p:sp>
      <p:sp>
        <p:nvSpPr>
          <p:cNvPr id="7176" name="pole tekstowe 5"/>
          <p:cNvSpPr txBox="1">
            <a:spLocks noChangeArrowheads="1"/>
          </p:cNvSpPr>
          <p:nvPr/>
        </p:nvSpPr>
        <p:spPr bwMode="auto">
          <a:xfrm>
            <a:off x="7494588" y="4060825"/>
            <a:ext cx="542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600">
                <a:latin typeface="Times New Roman" pitchFamily="18" charset="0"/>
              </a:rPr>
              <a:t>4,74</a:t>
            </a:r>
          </a:p>
        </p:txBody>
      </p:sp>
    </p:spTree>
    <p:extLst>
      <p:ext uri="{BB962C8B-B14F-4D97-AF65-F5344CB8AC3E}">
        <p14:creationId xmlns:p14="http://schemas.microsoft.com/office/powerpoint/2010/main" val="83195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451</Words>
  <Application>Microsoft Office PowerPoint</Application>
  <PresentationFormat>Pokaz na ekranie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User</cp:lastModifiedBy>
  <cp:revision>20</cp:revision>
  <cp:lastPrinted>2016-05-25T10:13:03Z</cp:lastPrinted>
  <dcterms:created xsi:type="dcterms:W3CDTF">2015-11-06T08:30:00Z</dcterms:created>
  <dcterms:modified xsi:type="dcterms:W3CDTF">2016-05-25T18:23:56Z</dcterms:modified>
</cp:coreProperties>
</file>