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638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9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53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93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644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04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693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08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30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68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14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D8947-0B76-4F31-87AA-A2A4DB013AEF}" type="datetimeFigureOut">
              <a:rPr lang="pl-PL" smtClean="0"/>
              <a:t>2016-05-25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C4D36-C54F-4E30-95DF-F096898990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89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514265" y="1700807"/>
            <a:ext cx="8475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Wyznaczenie  naprężeń cieplnych w rurze, przez którą przepływa medium o temperaturze 400 C</a:t>
            </a: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539552" y="692696"/>
            <a:ext cx="1281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Zadanie 4-5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68528" y="2924944"/>
            <a:ext cx="87209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Cel:</a:t>
            </a:r>
          </a:p>
          <a:p>
            <a:r>
              <a:rPr lang="pl-PL" dirty="0" smtClean="0"/>
              <a:t>Zapoznanie studentów z modelowaniem zjawisk przepływu ciepła i określaniem </a:t>
            </a:r>
          </a:p>
          <a:p>
            <a:r>
              <a:rPr lang="pl-PL" dirty="0"/>
              <a:t>w</a:t>
            </a:r>
            <a:r>
              <a:rPr lang="pl-PL" dirty="0" smtClean="0"/>
              <a:t>arunków brzegowych i początkowych, kontakt cieplny i mechaniczny.</a:t>
            </a:r>
          </a:p>
          <a:p>
            <a:r>
              <a:rPr lang="pl-PL" dirty="0" smtClean="0"/>
              <a:t>Wykorzystanie zmiennego w czasie pola temperatury do określenia zmian stanu naprężenia</a:t>
            </a:r>
          </a:p>
          <a:p>
            <a:r>
              <a:rPr lang="pl-PL" dirty="0"/>
              <a:t>w</a:t>
            </a:r>
            <a:r>
              <a:rPr lang="pl-PL" dirty="0" smtClean="0"/>
              <a:t> elemencie konstrukcji.</a:t>
            </a:r>
            <a:endParaRPr lang="pl-PL" dirty="0"/>
          </a:p>
        </p:txBody>
      </p:sp>
      <p:sp>
        <p:nvSpPr>
          <p:cNvPr id="6" name="pole tekstowe 5"/>
          <p:cNvSpPr txBox="1">
            <a:spLocks noChangeArrowheads="1"/>
          </p:cNvSpPr>
          <p:nvPr/>
        </p:nvSpPr>
        <p:spPr bwMode="auto">
          <a:xfrm>
            <a:off x="468250" y="4509120"/>
            <a:ext cx="795390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pl-PL" altLang="pl-PL" dirty="0"/>
              <a:t>Literatura:</a:t>
            </a:r>
          </a:p>
          <a:p>
            <a:pPr eaLnBrk="1" hangingPunct="1"/>
            <a:endParaRPr lang="pl-PL" altLang="pl-PL" dirty="0"/>
          </a:p>
          <a:p>
            <a:pPr eaLnBrk="1" hangingPunct="1"/>
            <a:r>
              <a:rPr lang="pl-PL" altLang="pl-PL" dirty="0"/>
              <a:t>1. R. Grądzki: Wprowadzenie do metody elementów skończonych, Politechnika Łódzka, 2002</a:t>
            </a:r>
          </a:p>
          <a:p>
            <a:pPr eaLnBrk="1" hangingPunct="1"/>
            <a:r>
              <a:rPr lang="pl-PL" altLang="pl-PL" dirty="0"/>
              <a:t>2. W. Śródka: Trzy lekcje metody elementów skończonych , Politechnika Wrocławska, 2004</a:t>
            </a:r>
          </a:p>
          <a:p>
            <a:pPr eaLnBrk="1" hangingPunct="1"/>
            <a:r>
              <a:rPr lang="pl-PL" altLang="pl-PL" dirty="0"/>
              <a:t>3. A. Skrzat: Modelowanie liniowych i nieliniowych problemów mechaniki ciała stałego</a:t>
            </a:r>
          </a:p>
          <a:p>
            <a:pPr eaLnBrk="1" hangingPunct="1"/>
            <a:r>
              <a:rPr lang="pl-PL" altLang="pl-PL" dirty="0"/>
              <a:t>    i przepływów ciepła w programie </a:t>
            </a:r>
            <a:r>
              <a:rPr lang="pl-PL" altLang="pl-PL" dirty="0" err="1"/>
              <a:t>Abaqus</a:t>
            </a:r>
            <a:r>
              <a:rPr lang="pl-PL" altLang="pl-PL" dirty="0"/>
              <a:t>,  Rzeszów </a:t>
            </a:r>
            <a:r>
              <a:rPr lang="pl-PL" altLang="pl-PL" dirty="0" smtClean="0"/>
              <a:t>2010</a:t>
            </a:r>
          </a:p>
          <a:p>
            <a:pPr eaLnBrk="1" hangingPunct="1"/>
            <a:r>
              <a:rPr lang="pl-PL" altLang="pl-PL" dirty="0" smtClean="0"/>
              <a:t>4. Z. Orłoś: Naprężenia cieplne PWN 1991</a:t>
            </a:r>
            <a:endParaRPr lang="pl-PL" altLang="pl-PL" dirty="0"/>
          </a:p>
          <a:p>
            <a:pPr eaLnBrk="1" hangingPunct="1"/>
            <a:r>
              <a:rPr lang="pl-PL" altLang="pl-PL" dirty="0"/>
              <a:t>5</a:t>
            </a:r>
            <a:r>
              <a:rPr lang="pl-PL" altLang="pl-PL" dirty="0" smtClean="0"/>
              <a:t>. </a:t>
            </a:r>
            <a:r>
              <a:rPr lang="pl-PL" altLang="pl-PL" dirty="0"/>
              <a:t>Wykłady ! </a:t>
            </a:r>
          </a:p>
        </p:txBody>
      </p:sp>
      <p:sp>
        <p:nvSpPr>
          <p:cNvPr id="7" name="pole tekstowe 1"/>
          <p:cNvSpPr txBox="1"/>
          <p:nvPr/>
        </p:nvSpPr>
        <p:spPr>
          <a:xfrm>
            <a:off x="322036" y="260648"/>
            <a:ext cx="7622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Komputerowa optymalizacja konstrukcji odlewu pod względem wytrzymałościowym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6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11560" y="620688"/>
            <a:ext cx="7605672" cy="5450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W drzewie zadania rozwinąć zakładkę </a:t>
            </a:r>
            <a:r>
              <a:rPr lang="pl-PL" dirty="0" err="1" smtClean="0"/>
              <a:t>Predefined</a:t>
            </a:r>
            <a:r>
              <a:rPr lang="pl-PL" dirty="0" smtClean="0"/>
              <a:t> Fields (1), skasować istniejące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Pole </a:t>
            </a:r>
            <a:r>
              <a:rPr lang="pl-PL" dirty="0" err="1"/>
              <a:t>Predefined</a:t>
            </a:r>
            <a:r>
              <a:rPr lang="pl-PL" dirty="0"/>
              <a:t> </a:t>
            </a:r>
            <a:r>
              <a:rPr lang="pl-PL" dirty="0" smtClean="0"/>
              <a:t>Fields – 1. W jego miejsce utworzyć nowe pole. 2X kliknąć </a:t>
            </a:r>
          </a:p>
          <a:p>
            <a:pPr>
              <a:lnSpc>
                <a:spcPct val="150000"/>
              </a:lnSpc>
            </a:pPr>
            <a:r>
              <a:rPr lang="pl-PL" dirty="0" err="1" smtClean="0"/>
              <a:t>Predefined</a:t>
            </a:r>
            <a:r>
              <a:rPr lang="pl-PL" dirty="0" smtClean="0"/>
              <a:t> Fields. W oknie dialogowym wprowadzić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Step – Step-1</a:t>
            </a:r>
          </a:p>
          <a:p>
            <a:pPr>
              <a:lnSpc>
                <a:spcPct val="150000"/>
              </a:lnSpc>
            </a:pPr>
            <a:r>
              <a:rPr lang="pl-PL" dirty="0" err="1" smtClean="0"/>
              <a:t>Category</a:t>
            </a:r>
            <a:r>
              <a:rPr lang="pl-PL" dirty="0" smtClean="0"/>
              <a:t> – </a:t>
            </a:r>
            <a:r>
              <a:rPr lang="pl-PL" dirty="0" err="1" smtClean="0"/>
              <a:t>Other</a:t>
            </a: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err="1" smtClean="0"/>
              <a:t>Types</a:t>
            </a:r>
            <a:r>
              <a:rPr lang="pl-PL" dirty="0" smtClean="0"/>
              <a:t> for </a:t>
            </a:r>
            <a:r>
              <a:rPr lang="pl-PL" dirty="0" err="1" smtClean="0"/>
              <a:t>Selected</a:t>
            </a:r>
            <a:r>
              <a:rPr lang="pl-PL" dirty="0" smtClean="0"/>
              <a:t> Step – </a:t>
            </a:r>
            <a:r>
              <a:rPr lang="pl-PL" dirty="0" err="1" smtClean="0"/>
              <a:t>Temperature</a:t>
            </a: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Distribution – From </a:t>
            </a:r>
            <a:r>
              <a:rPr lang="pl-PL" dirty="0" err="1" smtClean="0"/>
              <a:t>results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output</a:t>
            </a:r>
            <a:r>
              <a:rPr lang="pl-PL" dirty="0" smtClean="0"/>
              <a:t> </a:t>
            </a:r>
            <a:r>
              <a:rPr lang="pl-PL" dirty="0" err="1" smtClean="0"/>
              <a:t>database</a:t>
            </a:r>
            <a:r>
              <a:rPr lang="pl-PL" dirty="0" smtClean="0"/>
              <a:t> file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File </a:t>
            </a:r>
            <a:r>
              <a:rPr lang="pl-PL" dirty="0" err="1" smtClean="0"/>
              <a:t>name</a:t>
            </a:r>
            <a:r>
              <a:rPr lang="pl-PL" dirty="0" smtClean="0"/>
              <a:t> – Temperatura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Begin step = 0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Begin </a:t>
            </a:r>
            <a:r>
              <a:rPr lang="pl-PL" dirty="0" err="1" smtClean="0"/>
              <a:t>increment</a:t>
            </a:r>
            <a:r>
              <a:rPr lang="pl-PL" dirty="0" smtClean="0"/>
              <a:t> = 1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End step = 1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End </a:t>
            </a:r>
            <a:r>
              <a:rPr lang="pl-PL" dirty="0" err="1" smtClean="0"/>
              <a:t>increment</a:t>
            </a:r>
            <a:r>
              <a:rPr lang="pl-PL" dirty="0" smtClean="0"/>
              <a:t> = 100</a:t>
            </a:r>
          </a:p>
          <a:p>
            <a:pPr>
              <a:lnSpc>
                <a:spcPct val="150000"/>
              </a:lnSpc>
            </a:pPr>
            <a:r>
              <a:rPr lang="pl-PL" dirty="0" err="1" smtClean="0"/>
              <a:t>Interpolation</a:t>
            </a:r>
            <a:r>
              <a:rPr lang="pl-PL" dirty="0" smtClean="0"/>
              <a:t> – </a:t>
            </a:r>
            <a:r>
              <a:rPr lang="pl-PL" dirty="0" err="1" smtClean="0"/>
              <a:t>Mesh</a:t>
            </a:r>
            <a:r>
              <a:rPr lang="pl-PL" dirty="0" smtClean="0"/>
              <a:t> </a:t>
            </a:r>
            <a:r>
              <a:rPr lang="pl-PL" dirty="0" err="1" smtClean="0"/>
              <a:t>compatibility</a:t>
            </a:r>
            <a:r>
              <a:rPr lang="pl-PL" dirty="0" smtClean="0"/>
              <a:t> = Compatible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248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49" y="887235"/>
            <a:ext cx="5915093" cy="4892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467544" y="379403"/>
            <a:ext cx="3090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/>
              <a:t>Minimum teorii naprężenia cieplne</a:t>
            </a:r>
            <a:endParaRPr lang="pl-PL" sz="16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043608" y="5877272"/>
            <a:ext cx="530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Rys. 4. Stany naprężenia w belce grzanej jednostronnie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58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236" y="2051931"/>
            <a:ext cx="1458106" cy="359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868" y="4629573"/>
            <a:ext cx="474481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29053" y="574603"/>
            <a:ext cx="759647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Nieliniowe pole temperatury T=T(y) rys. 4a powoduje powstanie pola  naprężeń, które w</a:t>
            </a:r>
            <a:r>
              <a:rPr kumimoji="0" lang="pl-PL" altLang="pl-P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przypadku braku więzów na bocznych krawędziach belki</a:t>
            </a:r>
            <a:r>
              <a:rPr kumimoji="0" lang="pl-PL" alt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wywołuje jej  swobodne ugięcie rys 4b; naprężenie jest w tym przypadku opisane zależnością</a:t>
            </a:r>
            <a:r>
              <a:rPr kumimoji="0" lang="pl-PL" alt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kumimoji="0" lang="pl-PL" altLang="pl-PL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742575" y="2708920"/>
            <a:ext cx="75424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l-PL" dirty="0" smtClean="0">
                <a:latin typeface="Times New Roman"/>
                <a:ea typeface="Times New Roman"/>
              </a:rPr>
              <a:t> W </a:t>
            </a:r>
            <a:r>
              <a:rPr lang="pl-PL" dirty="0">
                <a:latin typeface="Times New Roman"/>
                <a:ea typeface="Times New Roman"/>
              </a:rPr>
              <a:t>przypadku braku możliwości </a:t>
            </a:r>
            <a:r>
              <a:rPr lang="pl-PL" dirty="0" smtClean="0">
                <a:latin typeface="Times New Roman"/>
                <a:ea typeface="Times New Roman"/>
              </a:rPr>
              <a:t>swobodnego przemieszczania się końców belki  naprężenie jest opisane  </a:t>
            </a:r>
            <a:r>
              <a:rPr lang="pl-PL" dirty="0">
                <a:latin typeface="Times New Roman"/>
                <a:ea typeface="Times New Roman"/>
              </a:rPr>
              <a:t>wzorem (2) rozbudowanym o człony związanie z hamowaniem ugięcia </a:t>
            </a:r>
            <a:r>
              <a:rPr lang="pl-PL" dirty="0" smtClean="0">
                <a:latin typeface="Times New Roman"/>
                <a:ea typeface="Times New Roman"/>
              </a:rPr>
              <a:t>rys.4c </a:t>
            </a:r>
            <a:r>
              <a:rPr lang="pl-PL" dirty="0">
                <a:latin typeface="Times New Roman"/>
                <a:ea typeface="Times New Roman"/>
              </a:rPr>
              <a:t>i </a:t>
            </a:r>
            <a:r>
              <a:rPr lang="pl-PL" dirty="0" smtClean="0">
                <a:latin typeface="Times New Roman"/>
                <a:ea typeface="Times New Roman"/>
              </a:rPr>
              <a:t>hamowaniem rozszerzalności  </a:t>
            </a:r>
            <a:r>
              <a:rPr lang="pl-PL" dirty="0">
                <a:latin typeface="Times New Roman"/>
                <a:ea typeface="Times New Roman"/>
              </a:rPr>
              <a:t>rys. </a:t>
            </a:r>
            <a:r>
              <a:rPr lang="pl-PL" dirty="0" smtClean="0">
                <a:latin typeface="Times New Roman"/>
                <a:ea typeface="Times New Roman"/>
              </a:rPr>
              <a:t>4d przez </a:t>
            </a:r>
            <a:r>
              <a:rPr lang="pl-PL" smtClean="0">
                <a:latin typeface="Times New Roman"/>
                <a:ea typeface="Times New Roman"/>
              </a:rPr>
              <a:t>narzucone więzy:  </a:t>
            </a:r>
            <a:endParaRPr lang="pl-PL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7452320" y="205193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(1)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633079" y="498496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(2)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47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55576" y="1124744"/>
            <a:ext cx="610242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Właściwości cieplne i mechaniczne stopu aluminium</a:t>
            </a:r>
          </a:p>
          <a:p>
            <a:pPr>
              <a:lnSpc>
                <a:spcPct val="150000"/>
              </a:lnSpc>
            </a:pPr>
            <a:r>
              <a:rPr lang="pl-PL" dirty="0"/>
              <a:t>Współczynnik przewodzenia ciepła   </a:t>
            </a:r>
            <a:r>
              <a:rPr lang="pl-PL" dirty="0">
                <a:latin typeface="Symbol" panose="05050102010706020507" pitchFamily="18" charset="2"/>
              </a:rPr>
              <a:t>l</a:t>
            </a:r>
            <a:r>
              <a:rPr lang="pl-PL" dirty="0"/>
              <a:t> = 206 W/</a:t>
            </a:r>
            <a:r>
              <a:rPr lang="pl-PL" dirty="0" err="1"/>
              <a:t>m</a:t>
            </a:r>
            <a:r>
              <a:rPr lang="pl-PL" baseline="30000" dirty="0" err="1"/>
              <a:t>o</a:t>
            </a:r>
            <a:r>
              <a:rPr lang="pl-PL" dirty="0" err="1"/>
              <a:t>K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Ciepło właściwe </a:t>
            </a:r>
            <a:r>
              <a:rPr lang="pl-PL" dirty="0" err="1"/>
              <a:t>c</a:t>
            </a:r>
            <a:r>
              <a:rPr lang="pl-PL" baseline="-25000" dirty="0" err="1"/>
              <a:t>p</a:t>
            </a:r>
            <a:r>
              <a:rPr lang="pl-PL" dirty="0"/>
              <a:t> = 909 J/</a:t>
            </a:r>
            <a:r>
              <a:rPr lang="pl-PL" dirty="0" err="1"/>
              <a:t>kg</a:t>
            </a:r>
            <a:r>
              <a:rPr lang="pl-PL" baseline="30000" dirty="0" err="1"/>
              <a:t>o</a:t>
            </a:r>
            <a:r>
              <a:rPr lang="pl-PL" dirty="0" err="1"/>
              <a:t>K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Gęstość </a:t>
            </a:r>
            <a:r>
              <a:rPr lang="pl-PL" dirty="0">
                <a:latin typeface="Symbol" panose="05050102010706020507" pitchFamily="18" charset="2"/>
              </a:rPr>
              <a:t>r</a:t>
            </a:r>
            <a:r>
              <a:rPr lang="pl-PL" dirty="0"/>
              <a:t> = 2700 kg/m</a:t>
            </a:r>
            <a:r>
              <a:rPr lang="pl-PL" baseline="30000" dirty="0"/>
              <a:t>3</a:t>
            </a:r>
          </a:p>
          <a:p>
            <a:pPr>
              <a:lnSpc>
                <a:spcPct val="150000"/>
              </a:lnSpc>
            </a:pPr>
            <a:r>
              <a:rPr lang="pl-PL" dirty="0"/>
              <a:t>Współczynnik rozszerzalności liniowej </a:t>
            </a:r>
            <a:r>
              <a:rPr lang="pl-PL" dirty="0">
                <a:latin typeface="Symbol" panose="05050102010706020507" pitchFamily="18" charset="2"/>
              </a:rPr>
              <a:t>a</a:t>
            </a:r>
            <a:r>
              <a:rPr lang="pl-PL" dirty="0"/>
              <a:t> = 23,8*10</a:t>
            </a:r>
            <a:r>
              <a:rPr lang="pl-PL" baseline="30000" dirty="0"/>
              <a:t>-6</a:t>
            </a:r>
            <a:r>
              <a:rPr lang="pl-PL" dirty="0"/>
              <a:t> </a:t>
            </a:r>
            <a:r>
              <a:rPr lang="pl-PL" baseline="30000" dirty="0"/>
              <a:t> o</a:t>
            </a:r>
            <a:r>
              <a:rPr lang="pl-PL" dirty="0"/>
              <a:t>K</a:t>
            </a:r>
            <a:r>
              <a:rPr lang="pl-PL" baseline="30000" dirty="0"/>
              <a:t>-1</a:t>
            </a:r>
          </a:p>
          <a:p>
            <a:pPr>
              <a:lnSpc>
                <a:spcPct val="150000"/>
              </a:lnSpc>
            </a:pPr>
            <a:r>
              <a:rPr lang="pl-PL" dirty="0"/>
              <a:t>Moduł sprężystości E = 7,17*10</a:t>
            </a:r>
            <a:r>
              <a:rPr lang="pl-PL" baseline="30000" dirty="0"/>
              <a:t>10 </a:t>
            </a:r>
            <a:r>
              <a:rPr lang="pl-PL" dirty="0"/>
              <a:t>Pa</a:t>
            </a:r>
          </a:p>
          <a:p>
            <a:pPr>
              <a:lnSpc>
                <a:spcPct val="150000"/>
              </a:lnSpc>
            </a:pPr>
            <a:r>
              <a:rPr lang="pl-PL" dirty="0"/>
              <a:t>Liczba Poissona </a:t>
            </a:r>
            <a:r>
              <a:rPr lang="pl-PL" dirty="0">
                <a:latin typeface="Symbol" panose="05050102010706020507" pitchFamily="18" charset="2"/>
              </a:rPr>
              <a:t>n</a:t>
            </a:r>
            <a:r>
              <a:rPr lang="pl-PL" dirty="0"/>
              <a:t> = 0,33</a:t>
            </a:r>
          </a:p>
        </p:txBody>
      </p:sp>
    </p:spTree>
    <p:extLst>
      <p:ext uri="{BB962C8B-B14F-4D97-AF65-F5344CB8AC3E}">
        <p14:creationId xmlns:p14="http://schemas.microsoft.com/office/powerpoint/2010/main" val="1319035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a 24"/>
          <p:cNvGrpSpPr/>
          <p:nvPr/>
        </p:nvGrpSpPr>
        <p:grpSpPr>
          <a:xfrm>
            <a:off x="5653299" y="2253191"/>
            <a:ext cx="2444981" cy="2690312"/>
            <a:chOff x="5919982" y="2727322"/>
            <a:chExt cx="2444981" cy="2690312"/>
          </a:xfrm>
        </p:grpSpPr>
        <p:sp>
          <p:nvSpPr>
            <p:cNvPr id="15" name="Prostokąt 14"/>
            <p:cNvSpPr/>
            <p:nvPr/>
          </p:nvSpPr>
          <p:spPr>
            <a:xfrm>
              <a:off x="6731774" y="3266014"/>
              <a:ext cx="144016" cy="17281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7" name="Łącznik prostoliniowy 16"/>
            <p:cNvCxnSpPr/>
            <p:nvPr/>
          </p:nvCxnSpPr>
          <p:spPr>
            <a:xfrm>
              <a:off x="6516216" y="2727322"/>
              <a:ext cx="0" cy="2390782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pole tekstowe 17"/>
            <p:cNvSpPr txBox="1"/>
            <p:nvPr/>
          </p:nvSpPr>
          <p:spPr>
            <a:xfrm>
              <a:off x="5919982" y="5079080"/>
              <a:ext cx="5693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(0,0)</a:t>
              </a:r>
              <a:endParaRPr lang="pl-PL" sz="1600" dirty="0"/>
            </a:p>
          </p:txBody>
        </p:sp>
        <p:sp>
          <p:nvSpPr>
            <p:cNvPr id="19" name="pole tekstowe 18"/>
            <p:cNvSpPr txBox="1"/>
            <p:nvPr/>
          </p:nvSpPr>
          <p:spPr>
            <a:xfrm>
              <a:off x="6560200" y="5040431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600" dirty="0" smtClean="0"/>
                <a:t>(0.04,0</a:t>
              </a:r>
              <a:r>
                <a:rPr lang="pl-PL" dirty="0" smtClean="0"/>
                <a:t>)</a:t>
              </a:r>
              <a:endParaRPr lang="pl-PL" dirty="0"/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7458143" y="5050397"/>
              <a:ext cx="82907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1600" dirty="0">
                  <a:solidFill>
                    <a:prstClr val="black"/>
                  </a:solidFill>
                </a:rPr>
                <a:t>(</a:t>
              </a:r>
              <a:r>
                <a:rPr lang="pl-PL" sz="1600" dirty="0" smtClean="0">
                  <a:solidFill>
                    <a:prstClr val="black"/>
                  </a:solidFill>
                </a:rPr>
                <a:t>0.06,0)</a:t>
              </a:r>
              <a:endParaRPr lang="pl-PL" dirty="0"/>
            </a:p>
          </p:txBody>
        </p:sp>
        <p:sp>
          <p:nvSpPr>
            <p:cNvPr id="21" name="Prostokąt 20"/>
            <p:cNvSpPr/>
            <p:nvPr/>
          </p:nvSpPr>
          <p:spPr>
            <a:xfrm>
              <a:off x="6516216" y="2820221"/>
              <a:ext cx="9845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1600" dirty="0">
                  <a:solidFill>
                    <a:prstClr val="black"/>
                  </a:solidFill>
                </a:rPr>
                <a:t>(</a:t>
              </a:r>
              <a:r>
                <a:rPr lang="pl-PL" sz="1600" dirty="0" smtClean="0">
                  <a:solidFill>
                    <a:prstClr val="black"/>
                  </a:solidFill>
                </a:rPr>
                <a:t>0.04,0.2)</a:t>
              </a:r>
              <a:endParaRPr lang="pl-PL" dirty="0"/>
            </a:p>
          </p:txBody>
        </p:sp>
        <p:sp>
          <p:nvSpPr>
            <p:cNvPr id="22" name="Prostokąt 21"/>
            <p:cNvSpPr/>
            <p:nvPr/>
          </p:nvSpPr>
          <p:spPr>
            <a:xfrm>
              <a:off x="7380398" y="2808265"/>
              <a:ext cx="9845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1600" dirty="0">
                  <a:solidFill>
                    <a:prstClr val="black"/>
                  </a:solidFill>
                </a:rPr>
                <a:t>(</a:t>
              </a:r>
              <a:r>
                <a:rPr lang="pl-PL" sz="1600" dirty="0" smtClean="0">
                  <a:solidFill>
                    <a:prstClr val="black"/>
                  </a:solidFill>
                </a:rPr>
                <a:t>0.06,0.2)</a:t>
              </a:r>
              <a:endParaRPr lang="pl-PL" dirty="0"/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4755103" y="3656942"/>
            <a:ext cx="3265430" cy="381042"/>
            <a:chOff x="4904687" y="3656942"/>
            <a:chExt cx="3265430" cy="381042"/>
          </a:xfrm>
        </p:grpSpPr>
        <p:cxnSp>
          <p:nvCxnSpPr>
            <p:cNvPr id="3" name="Łącznik prosty ze strzałką 2"/>
            <p:cNvCxnSpPr/>
            <p:nvPr/>
          </p:nvCxnSpPr>
          <p:spPr>
            <a:xfrm>
              <a:off x="5919982" y="4037984"/>
              <a:ext cx="64021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ze strzałką 9"/>
            <p:cNvCxnSpPr/>
            <p:nvPr/>
          </p:nvCxnSpPr>
          <p:spPr>
            <a:xfrm>
              <a:off x="7008498" y="4037984"/>
              <a:ext cx="73185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pole tekstowe 15"/>
            <p:cNvSpPr txBox="1"/>
            <p:nvPr/>
          </p:nvSpPr>
          <p:spPr>
            <a:xfrm>
              <a:off x="4904687" y="3656942"/>
              <a:ext cx="14398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400 C /10000</a:t>
              </a:r>
              <a:endParaRPr lang="pl-PL" dirty="0"/>
            </a:p>
          </p:txBody>
        </p:sp>
        <p:sp>
          <p:nvSpPr>
            <p:cNvPr id="23" name="pole tekstowe 22"/>
            <p:cNvSpPr txBox="1"/>
            <p:nvPr/>
          </p:nvSpPr>
          <p:spPr>
            <a:xfrm>
              <a:off x="7310586" y="3668145"/>
              <a:ext cx="859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20/500</a:t>
              </a:r>
              <a:endParaRPr lang="pl-PL" dirty="0"/>
            </a:p>
          </p:txBody>
        </p:sp>
      </p:grpSp>
      <p:sp>
        <p:nvSpPr>
          <p:cNvPr id="24" name="pole tekstowe 23"/>
          <p:cNvSpPr txBox="1"/>
          <p:nvPr/>
        </p:nvSpPr>
        <p:spPr>
          <a:xfrm>
            <a:off x="585962" y="679443"/>
            <a:ext cx="2308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Model temperaturowy</a:t>
            </a:r>
            <a:endParaRPr lang="pl-PL" dirty="0"/>
          </a:p>
        </p:txBody>
      </p:sp>
      <p:grpSp>
        <p:nvGrpSpPr>
          <p:cNvPr id="2" name="Grupa 1"/>
          <p:cNvGrpSpPr/>
          <p:nvPr/>
        </p:nvGrpSpPr>
        <p:grpSpPr>
          <a:xfrm>
            <a:off x="918274" y="1890380"/>
            <a:ext cx="1976525" cy="3498571"/>
            <a:chOff x="597351" y="2314253"/>
            <a:chExt cx="1976525" cy="3498571"/>
          </a:xfrm>
        </p:grpSpPr>
        <p:grpSp>
          <p:nvGrpSpPr>
            <p:cNvPr id="14" name="Grupa 13"/>
            <p:cNvGrpSpPr/>
            <p:nvPr/>
          </p:nvGrpSpPr>
          <p:grpSpPr>
            <a:xfrm>
              <a:off x="1342515" y="2787005"/>
              <a:ext cx="504056" cy="2619131"/>
              <a:chOff x="1331640" y="1235528"/>
              <a:chExt cx="504056" cy="2619131"/>
            </a:xfrm>
          </p:grpSpPr>
          <p:grpSp>
            <p:nvGrpSpPr>
              <p:cNvPr id="13" name="Grupa 12"/>
              <p:cNvGrpSpPr/>
              <p:nvPr/>
            </p:nvGrpSpPr>
            <p:grpSpPr>
              <a:xfrm>
                <a:off x="1331640" y="1550403"/>
                <a:ext cx="504056" cy="2304256"/>
                <a:chOff x="3851920" y="1484784"/>
                <a:chExt cx="504056" cy="2304256"/>
              </a:xfrm>
            </p:grpSpPr>
            <p:grpSp>
              <p:nvGrpSpPr>
                <p:cNvPr id="7" name="Grupa 6"/>
                <p:cNvGrpSpPr/>
                <p:nvPr/>
              </p:nvGrpSpPr>
              <p:grpSpPr>
                <a:xfrm>
                  <a:off x="3851920" y="1484784"/>
                  <a:ext cx="504056" cy="1872208"/>
                  <a:chOff x="1400004" y="1628800"/>
                  <a:chExt cx="1008112" cy="2808312"/>
                </a:xfrm>
              </p:grpSpPr>
              <p:sp>
                <p:nvSpPr>
                  <p:cNvPr id="5" name="Puszka 4"/>
                  <p:cNvSpPr/>
                  <p:nvPr/>
                </p:nvSpPr>
                <p:spPr>
                  <a:xfrm>
                    <a:off x="1400004" y="1628800"/>
                    <a:ext cx="1008112" cy="2808312"/>
                  </a:xfrm>
                  <a:prstGeom prst="can">
                    <a:avLst>
                      <a:gd name="adj" fmla="val 32650"/>
                    </a:avLst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6" name="Elipsa 5"/>
                  <p:cNvSpPr/>
                  <p:nvPr/>
                </p:nvSpPr>
                <p:spPr>
                  <a:xfrm>
                    <a:off x="1619672" y="1700808"/>
                    <a:ext cx="576064" cy="144016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</p:grpSp>
            <p:cxnSp>
              <p:nvCxnSpPr>
                <p:cNvPr id="9" name="Łącznik prosty ze strzałką 8"/>
                <p:cNvCxnSpPr/>
                <p:nvPr/>
              </p:nvCxnSpPr>
              <p:spPr>
                <a:xfrm flipH="1" flipV="1">
                  <a:off x="4103948" y="3501008"/>
                  <a:ext cx="1822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" name="Łącznik prosty ze strzałką 10"/>
              <p:cNvCxnSpPr/>
              <p:nvPr/>
            </p:nvCxnSpPr>
            <p:spPr>
              <a:xfrm flipV="1">
                <a:off x="1581846" y="1235528"/>
                <a:ext cx="1822" cy="3507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pole tekstowe 25"/>
            <p:cNvSpPr txBox="1"/>
            <p:nvPr/>
          </p:nvSpPr>
          <p:spPr>
            <a:xfrm>
              <a:off x="1265068" y="2314253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400 C</a:t>
              </a:r>
              <a:endParaRPr lang="pl-PL" dirty="0"/>
            </a:p>
          </p:txBody>
        </p:sp>
        <p:sp>
          <p:nvSpPr>
            <p:cNvPr id="27" name="pole tekstowe 26"/>
            <p:cNvSpPr txBox="1"/>
            <p:nvPr/>
          </p:nvSpPr>
          <p:spPr>
            <a:xfrm>
              <a:off x="1213888" y="5443492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400 C </a:t>
              </a:r>
              <a:endParaRPr lang="pl-PL" dirty="0"/>
            </a:p>
          </p:txBody>
        </p:sp>
        <p:sp>
          <p:nvSpPr>
            <p:cNvPr id="28" name="pole tekstowe 27"/>
            <p:cNvSpPr txBox="1"/>
            <p:nvPr/>
          </p:nvSpPr>
          <p:spPr>
            <a:xfrm>
              <a:off x="1978841" y="3837554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20 C</a:t>
              </a:r>
              <a:endParaRPr lang="pl-PL" dirty="0"/>
            </a:p>
          </p:txBody>
        </p:sp>
        <p:sp>
          <p:nvSpPr>
            <p:cNvPr id="29" name="pole tekstowe 28"/>
            <p:cNvSpPr txBox="1"/>
            <p:nvPr/>
          </p:nvSpPr>
          <p:spPr>
            <a:xfrm>
              <a:off x="597351" y="3855589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20 C</a:t>
              </a:r>
              <a:endParaRPr lang="pl-PL" dirty="0"/>
            </a:p>
          </p:txBody>
        </p:sp>
        <p:sp>
          <p:nvSpPr>
            <p:cNvPr id="30" name="pole tekstowe 29"/>
            <p:cNvSpPr txBox="1"/>
            <p:nvPr/>
          </p:nvSpPr>
          <p:spPr>
            <a:xfrm>
              <a:off x="1295203" y="3837554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20 C</a:t>
              </a:r>
              <a:endParaRPr lang="pl-PL" dirty="0"/>
            </a:p>
          </p:txBody>
        </p:sp>
      </p:grpSp>
      <p:sp>
        <p:nvSpPr>
          <p:cNvPr id="31" name="pole tekstowe 30"/>
          <p:cNvSpPr txBox="1"/>
          <p:nvPr/>
        </p:nvSpPr>
        <p:spPr>
          <a:xfrm>
            <a:off x="891634" y="5517030"/>
            <a:ext cx="221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Rys 1. Model zjawiska</a:t>
            </a:r>
            <a:endParaRPr lang="pl-PL" dirty="0"/>
          </a:p>
        </p:txBody>
      </p:sp>
      <p:sp>
        <p:nvSpPr>
          <p:cNvPr id="32" name="pole tekstowe 31"/>
          <p:cNvSpPr txBox="1"/>
          <p:nvPr/>
        </p:nvSpPr>
        <p:spPr>
          <a:xfrm>
            <a:off x="5209186" y="5507940"/>
            <a:ext cx="2811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Rys. 2. Model geometryczny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886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489245" y="651866"/>
            <a:ext cx="6174338" cy="6141771"/>
            <a:chOff x="489245" y="282534"/>
            <a:chExt cx="6174338" cy="6141771"/>
          </a:xfrm>
        </p:grpSpPr>
        <p:sp>
          <p:nvSpPr>
            <p:cNvPr id="4" name="pole tekstowe 3"/>
            <p:cNvSpPr txBox="1"/>
            <p:nvPr/>
          </p:nvSpPr>
          <p:spPr>
            <a:xfrm>
              <a:off x="489245" y="282534"/>
              <a:ext cx="10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err="1" smtClean="0"/>
                <a:t>Property</a:t>
              </a:r>
              <a:endParaRPr lang="pl-PL" dirty="0" smtClean="0"/>
            </a:p>
          </p:txBody>
        </p:sp>
        <p:grpSp>
          <p:nvGrpSpPr>
            <p:cNvPr id="9" name="Grupa 8"/>
            <p:cNvGrpSpPr/>
            <p:nvPr/>
          </p:nvGrpSpPr>
          <p:grpSpPr>
            <a:xfrm>
              <a:off x="1087648" y="680171"/>
              <a:ext cx="3076548" cy="1972092"/>
              <a:chOff x="1255617" y="990020"/>
              <a:chExt cx="3076548" cy="1972092"/>
            </a:xfrm>
          </p:grpSpPr>
          <p:sp>
            <p:nvSpPr>
              <p:cNvPr id="5" name="pole tekstowe 4"/>
              <p:cNvSpPr txBox="1"/>
              <p:nvPr/>
            </p:nvSpPr>
            <p:spPr>
              <a:xfrm>
                <a:off x="1255617" y="1484784"/>
                <a:ext cx="3076548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err="1" smtClean="0"/>
                  <a:t>Thermal</a:t>
                </a:r>
                <a:r>
                  <a:rPr lang="pl-PL" dirty="0" smtClean="0"/>
                  <a:t> - </a:t>
                </a:r>
                <a:r>
                  <a:rPr lang="pl-PL" dirty="0" err="1" smtClean="0"/>
                  <a:t>Conductivity</a:t>
                </a:r>
                <a:r>
                  <a:rPr lang="pl-PL" dirty="0" smtClean="0"/>
                  <a:t>  = 206</a:t>
                </a:r>
              </a:p>
              <a:p>
                <a:endParaRPr lang="pl-PL" dirty="0" smtClean="0"/>
              </a:p>
              <a:p>
                <a:r>
                  <a:rPr lang="pl-PL" dirty="0" err="1" smtClean="0"/>
                  <a:t>Thermal</a:t>
                </a:r>
                <a:r>
                  <a:rPr lang="pl-PL" dirty="0" smtClean="0"/>
                  <a:t> – </a:t>
                </a:r>
                <a:r>
                  <a:rPr lang="pl-PL" dirty="0" err="1" smtClean="0"/>
                  <a:t>Specific</a:t>
                </a:r>
                <a:r>
                  <a:rPr lang="pl-PL" dirty="0" smtClean="0"/>
                  <a:t> </a:t>
                </a:r>
                <a:r>
                  <a:rPr lang="pl-PL" dirty="0" err="1" smtClean="0"/>
                  <a:t>Heat</a:t>
                </a:r>
                <a:r>
                  <a:rPr lang="pl-PL" dirty="0" smtClean="0"/>
                  <a:t> = 909</a:t>
                </a:r>
              </a:p>
              <a:p>
                <a:endParaRPr lang="pl-PL" dirty="0"/>
              </a:p>
              <a:p>
                <a:r>
                  <a:rPr lang="pl-PL" dirty="0" smtClean="0"/>
                  <a:t>General – Mass </a:t>
                </a:r>
                <a:r>
                  <a:rPr lang="pl-PL" dirty="0" err="1" smtClean="0"/>
                  <a:t>Density</a:t>
                </a:r>
                <a:r>
                  <a:rPr lang="pl-PL" dirty="0" smtClean="0"/>
                  <a:t> = 2700</a:t>
                </a:r>
                <a:endParaRPr lang="pl-PL" dirty="0"/>
              </a:p>
            </p:txBody>
          </p:sp>
          <p:sp>
            <p:nvSpPr>
              <p:cNvPr id="6" name="pole tekstowe 5"/>
              <p:cNvSpPr txBox="1"/>
              <p:nvPr/>
            </p:nvSpPr>
            <p:spPr>
              <a:xfrm>
                <a:off x="1260260" y="990020"/>
                <a:ext cx="19912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dirty="0" err="1" smtClean="0"/>
                  <a:t>Name</a:t>
                </a:r>
                <a:r>
                  <a:rPr lang="pl-PL" dirty="0" smtClean="0"/>
                  <a:t> = Aluminium</a:t>
                </a:r>
                <a:endParaRPr lang="pl-PL" dirty="0"/>
              </a:p>
            </p:txBody>
          </p:sp>
        </p:grpSp>
        <p:sp>
          <p:nvSpPr>
            <p:cNvPr id="7" name="pole tekstowe 6"/>
            <p:cNvSpPr txBox="1"/>
            <p:nvPr/>
          </p:nvSpPr>
          <p:spPr>
            <a:xfrm>
              <a:off x="586097" y="2780928"/>
              <a:ext cx="602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Step</a:t>
              </a:r>
              <a:endParaRPr lang="pl-PL" dirty="0"/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1111742" y="3284984"/>
              <a:ext cx="5551841" cy="31393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err="1" smtClean="0"/>
                <a:t>Heat</a:t>
              </a:r>
              <a:r>
                <a:rPr lang="pl-PL" dirty="0" smtClean="0"/>
                <a:t> Transfer</a:t>
              </a:r>
            </a:p>
            <a:p>
              <a:endParaRPr lang="pl-PL" dirty="0"/>
            </a:p>
            <a:p>
              <a:r>
                <a:rPr lang="pl-PL" dirty="0" err="1" smtClean="0"/>
                <a:t>Transient</a:t>
              </a:r>
              <a:endParaRPr lang="pl-PL" dirty="0" smtClean="0"/>
            </a:p>
            <a:p>
              <a:endParaRPr lang="pl-PL" dirty="0"/>
            </a:p>
            <a:p>
              <a:r>
                <a:rPr lang="pl-PL" dirty="0" smtClean="0"/>
                <a:t>Time Period = 100</a:t>
              </a:r>
            </a:p>
            <a:p>
              <a:endParaRPr lang="pl-PL" dirty="0"/>
            </a:p>
            <a:p>
              <a:r>
                <a:rPr lang="pl-PL" dirty="0" err="1" smtClean="0"/>
                <a:t>Incrementation</a:t>
              </a:r>
              <a:r>
                <a:rPr lang="pl-PL" dirty="0" smtClean="0"/>
                <a:t> – Maximum </a:t>
              </a:r>
              <a:r>
                <a:rPr lang="pl-PL" dirty="0" err="1"/>
                <a:t>N</a:t>
              </a:r>
              <a:r>
                <a:rPr lang="pl-PL" dirty="0" err="1" smtClean="0"/>
                <a:t>umber</a:t>
              </a:r>
              <a:r>
                <a:rPr lang="pl-PL" dirty="0" smtClean="0"/>
                <a:t> of </a:t>
              </a:r>
              <a:r>
                <a:rPr lang="pl-PL" dirty="0" err="1" smtClean="0"/>
                <a:t>Increments</a:t>
              </a:r>
              <a:r>
                <a:rPr lang="pl-PL" dirty="0" smtClean="0"/>
                <a:t> = 100</a:t>
              </a:r>
            </a:p>
            <a:p>
              <a:endParaRPr lang="pl-PL" dirty="0"/>
            </a:p>
            <a:p>
              <a:r>
                <a:rPr lang="pl-PL" dirty="0" err="1" smtClean="0"/>
                <a:t>Type</a:t>
              </a:r>
              <a:r>
                <a:rPr lang="pl-PL" dirty="0" smtClean="0"/>
                <a:t> = </a:t>
              </a:r>
              <a:r>
                <a:rPr lang="pl-PL" dirty="0" err="1" smtClean="0"/>
                <a:t>Fixed</a:t>
              </a:r>
              <a:endParaRPr lang="pl-PL" dirty="0" smtClean="0"/>
            </a:p>
            <a:p>
              <a:endParaRPr lang="pl-PL" dirty="0"/>
            </a:p>
            <a:p>
              <a:r>
                <a:rPr lang="pl-PL" dirty="0" err="1" smtClean="0"/>
                <a:t>Increment</a:t>
              </a:r>
              <a:r>
                <a:rPr lang="pl-PL" dirty="0" smtClean="0"/>
                <a:t> </a:t>
              </a:r>
              <a:r>
                <a:rPr lang="pl-PL" dirty="0" err="1" smtClean="0"/>
                <a:t>Size</a:t>
              </a:r>
              <a:r>
                <a:rPr lang="pl-PL" dirty="0" smtClean="0"/>
                <a:t> = 1</a:t>
              </a:r>
              <a:endParaRPr lang="pl-PL" dirty="0"/>
            </a:p>
          </p:txBody>
        </p:sp>
      </p:grpSp>
      <p:sp>
        <p:nvSpPr>
          <p:cNvPr id="10" name="pole tekstowe 9"/>
          <p:cNvSpPr txBox="1"/>
          <p:nvPr/>
        </p:nvSpPr>
        <p:spPr>
          <a:xfrm>
            <a:off x="251520" y="260648"/>
            <a:ext cx="5961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Ciąg wprowadzanych instrukcji dla modelu temperaturowego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48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11560" y="620688"/>
            <a:ext cx="120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Interaction</a:t>
            </a:r>
            <a:endParaRPr lang="pl-PL" dirty="0" smtClean="0"/>
          </a:p>
        </p:txBody>
      </p:sp>
      <p:sp>
        <p:nvSpPr>
          <p:cNvPr id="5" name="pole tekstowe 4"/>
          <p:cNvSpPr txBox="1"/>
          <p:nvPr/>
        </p:nvSpPr>
        <p:spPr>
          <a:xfrm>
            <a:off x="1043608" y="1340768"/>
            <a:ext cx="40140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Create</a:t>
            </a:r>
            <a:r>
              <a:rPr lang="pl-PL" dirty="0" smtClean="0"/>
              <a:t> – Step-1 – </a:t>
            </a:r>
            <a:r>
              <a:rPr lang="pl-PL" dirty="0" err="1" smtClean="0"/>
              <a:t>Surface</a:t>
            </a:r>
            <a:r>
              <a:rPr lang="pl-PL" dirty="0" smtClean="0"/>
              <a:t> Film </a:t>
            </a:r>
            <a:r>
              <a:rPr lang="pl-PL" dirty="0" err="1" smtClean="0"/>
              <a:t>Condition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r>
              <a:rPr lang="pl-PL" dirty="0" smtClean="0"/>
              <a:t>Film </a:t>
            </a:r>
            <a:r>
              <a:rPr lang="pl-PL" dirty="0" err="1" smtClean="0"/>
              <a:t>coefficient</a:t>
            </a:r>
            <a:r>
              <a:rPr lang="pl-PL" dirty="0" smtClean="0"/>
              <a:t> = 500</a:t>
            </a:r>
          </a:p>
          <a:p>
            <a:endParaRPr lang="pl-PL" dirty="0"/>
          </a:p>
          <a:p>
            <a:r>
              <a:rPr lang="pl-PL" dirty="0" err="1" smtClean="0"/>
              <a:t>Sink</a:t>
            </a:r>
            <a:r>
              <a:rPr lang="pl-PL" dirty="0" smtClean="0"/>
              <a:t> </a:t>
            </a:r>
            <a:r>
              <a:rPr lang="pl-PL" dirty="0" err="1" smtClean="0"/>
              <a:t>temperature</a:t>
            </a:r>
            <a:r>
              <a:rPr lang="pl-PL" dirty="0" smtClean="0"/>
              <a:t> = 20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060065" y="3789040"/>
            <a:ext cx="40140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Create</a:t>
            </a:r>
            <a:r>
              <a:rPr lang="pl-PL" dirty="0" smtClean="0"/>
              <a:t> – Step-1 – </a:t>
            </a:r>
            <a:r>
              <a:rPr lang="pl-PL" dirty="0" err="1" smtClean="0"/>
              <a:t>Surface</a:t>
            </a:r>
            <a:r>
              <a:rPr lang="pl-PL" dirty="0" smtClean="0"/>
              <a:t> Film </a:t>
            </a:r>
            <a:r>
              <a:rPr lang="pl-PL" dirty="0" err="1" smtClean="0"/>
              <a:t>Condition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r>
              <a:rPr lang="pl-PL" dirty="0" smtClean="0"/>
              <a:t>Film </a:t>
            </a:r>
            <a:r>
              <a:rPr lang="pl-PL" dirty="0" err="1" smtClean="0"/>
              <a:t>coefficient</a:t>
            </a:r>
            <a:r>
              <a:rPr lang="pl-PL" dirty="0" smtClean="0"/>
              <a:t> = 10000</a:t>
            </a:r>
          </a:p>
          <a:p>
            <a:endParaRPr lang="pl-PL" dirty="0"/>
          </a:p>
          <a:p>
            <a:r>
              <a:rPr lang="pl-PL" dirty="0" err="1" smtClean="0"/>
              <a:t>Sink</a:t>
            </a:r>
            <a:r>
              <a:rPr lang="pl-PL" dirty="0" smtClean="0"/>
              <a:t> </a:t>
            </a:r>
            <a:r>
              <a:rPr lang="pl-PL" dirty="0" err="1" smtClean="0"/>
              <a:t>temperature</a:t>
            </a:r>
            <a:r>
              <a:rPr lang="pl-PL" dirty="0" smtClean="0"/>
              <a:t> = 400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00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813710" y="50803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Load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32066" y="1196752"/>
            <a:ext cx="36245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Create</a:t>
            </a:r>
            <a:r>
              <a:rPr lang="pl-PL" dirty="0" smtClean="0"/>
              <a:t> </a:t>
            </a:r>
            <a:r>
              <a:rPr lang="pl-PL" dirty="0" err="1" smtClean="0"/>
              <a:t>Predefined</a:t>
            </a:r>
            <a:r>
              <a:rPr lang="pl-PL" dirty="0" smtClean="0"/>
              <a:t> Field</a:t>
            </a:r>
          </a:p>
          <a:p>
            <a:endParaRPr lang="pl-PL" dirty="0" smtClean="0"/>
          </a:p>
          <a:p>
            <a:r>
              <a:rPr lang="pl-PL" dirty="0" smtClean="0"/>
              <a:t>Step – </a:t>
            </a:r>
            <a:r>
              <a:rPr lang="pl-PL" dirty="0" err="1" smtClean="0"/>
              <a:t>Initial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err="1" smtClean="0"/>
              <a:t>Category</a:t>
            </a:r>
            <a:r>
              <a:rPr lang="pl-PL" dirty="0" smtClean="0"/>
              <a:t> - </a:t>
            </a:r>
            <a:r>
              <a:rPr lang="pl-PL" dirty="0" err="1" smtClean="0"/>
              <a:t>Other</a:t>
            </a:r>
            <a:r>
              <a:rPr lang="pl-PL" dirty="0" smtClean="0"/>
              <a:t> – </a:t>
            </a:r>
            <a:r>
              <a:rPr lang="pl-PL" dirty="0" err="1" smtClean="0"/>
              <a:t>Temperature</a:t>
            </a:r>
            <a:r>
              <a:rPr lang="pl-PL" dirty="0" smtClean="0"/>
              <a:t> = 20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156682" y="366025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Seed</a:t>
            </a:r>
            <a:r>
              <a:rPr lang="pl-PL" dirty="0" smtClean="0"/>
              <a:t> = 0.005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179045" y="4029589"/>
            <a:ext cx="4073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Element </a:t>
            </a:r>
            <a:r>
              <a:rPr lang="pl-PL" dirty="0" err="1" smtClean="0"/>
              <a:t>Type</a:t>
            </a:r>
            <a:r>
              <a:rPr lang="pl-PL" dirty="0" smtClean="0"/>
              <a:t> – </a:t>
            </a:r>
            <a:r>
              <a:rPr lang="pl-PL" dirty="0" err="1" smtClean="0"/>
              <a:t>Quadratic</a:t>
            </a:r>
            <a:r>
              <a:rPr lang="pl-PL" dirty="0" smtClean="0"/>
              <a:t> – </a:t>
            </a:r>
            <a:r>
              <a:rPr lang="pl-PL" dirty="0" err="1" smtClean="0"/>
              <a:t>Heat</a:t>
            </a:r>
            <a:r>
              <a:rPr lang="pl-PL" dirty="0" smtClean="0"/>
              <a:t> Transfer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907742" y="3284984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Mesh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971600" y="5157192"/>
            <a:ext cx="1920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Job = Temperatura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854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ole tekstowe 19"/>
          <p:cNvSpPr txBox="1"/>
          <p:nvPr/>
        </p:nvSpPr>
        <p:spPr>
          <a:xfrm>
            <a:off x="658968" y="419065"/>
            <a:ext cx="2159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Model naprężeniowy</a:t>
            </a:r>
            <a:endParaRPr lang="pl-PL" dirty="0"/>
          </a:p>
        </p:txBody>
      </p:sp>
      <p:grpSp>
        <p:nvGrpSpPr>
          <p:cNvPr id="2" name="Grupa 1"/>
          <p:cNvGrpSpPr/>
          <p:nvPr/>
        </p:nvGrpSpPr>
        <p:grpSpPr>
          <a:xfrm>
            <a:off x="1827986" y="1700808"/>
            <a:ext cx="6272405" cy="4135139"/>
            <a:chOff x="3774306" y="2476905"/>
            <a:chExt cx="5002427" cy="3518225"/>
          </a:xfrm>
        </p:grpSpPr>
        <p:grpSp>
          <p:nvGrpSpPr>
            <p:cNvPr id="4" name="Grupa 3"/>
            <p:cNvGrpSpPr/>
            <p:nvPr/>
          </p:nvGrpSpPr>
          <p:grpSpPr>
            <a:xfrm>
              <a:off x="3829030" y="2530331"/>
              <a:ext cx="504056" cy="2619131"/>
              <a:chOff x="1331640" y="1235528"/>
              <a:chExt cx="504056" cy="2619131"/>
            </a:xfrm>
          </p:grpSpPr>
          <p:grpSp>
            <p:nvGrpSpPr>
              <p:cNvPr id="5" name="Grupa 4"/>
              <p:cNvGrpSpPr/>
              <p:nvPr/>
            </p:nvGrpSpPr>
            <p:grpSpPr>
              <a:xfrm>
                <a:off x="1331640" y="1550403"/>
                <a:ext cx="504056" cy="2304256"/>
                <a:chOff x="3851920" y="1484784"/>
                <a:chExt cx="504056" cy="2304256"/>
              </a:xfrm>
            </p:grpSpPr>
            <p:grpSp>
              <p:nvGrpSpPr>
                <p:cNvPr id="7" name="Grupa 6"/>
                <p:cNvGrpSpPr/>
                <p:nvPr/>
              </p:nvGrpSpPr>
              <p:grpSpPr>
                <a:xfrm>
                  <a:off x="3851920" y="1484784"/>
                  <a:ext cx="504056" cy="1872208"/>
                  <a:chOff x="1400004" y="1628800"/>
                  <a:chExt cx="1008112" cy="2808312"/>
                </a:xfrm>
              </p:grpSpPr>
              <p:sp>
                <p:nvSpPr>
                  <p:cNvPr id="9" name="Puszka 8"/>
                  <p:cNvSpPr/>
                  <p:nvPr/>
                </p:nvSpPr>
                <p:spPr>
                  <a:xfrm>
                    <a:off x="1400004" y="1628800"/>
                    <a:ext cx="1008112" cy="2808312"/>
                  </a:xfrm>
                  <a:prstGeom prst="can">
                    <a:avLst>
                      <a:gd name="adj" fmla="val 32650"/>
                    </a:avLst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  <p:sp>
                <p:nvSpPr>
                  <p:cNvPr id="10" name="Elipsa 9"/>
                  <p:cNvSpPr/>
                  <p:nvPr/>
                </p:nvSpPr>
                <p:spPr>
                  <a:xfrm>
                    <a:off x="1619672" y="1700808"/>
                    <a:ext cx="576064" cy="144016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l-PL"/>
                  </a:p>
                </p:txBody>
              </p:sp>
            </p:grpSp>
            <p:cxnSp>
              <p:nvCxnSpPr>
                <p:cNvPr id="8" name="Łącznik prosty ze strzałką 7"/>
                <p:cNvCxnSpPr/>
                <p:nvPr/>
              </p:nvCxnSpPr>
              <p:spPr>
                <a:xfrm flipH="1" flipV="1">
                  <a:off x="4103948" y="3501008"/>
                  <a:ext cx="1822" cy="2880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Łącznik prosty ze strzałką 5"/>
              <p:cNvCxnSpPr/>
              <p:nvPr/>
            </p:nvCxnSpPr>
            <p:spPr>
              <a:xfrm flipV="1">
                <a:off x="1581846" y="1235528"/>
                <a:ext cx="1822" cy="35074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upa 10"/>
            <p:cNvGrpSpPr/>
            <p:nvPr/>
          </p:nvGrpSpPr>
          <p:grpSpPr>
            <a:xfrm>
              <a:off x="3774306" y="2476905"/>
              <a:ext cx="5002427" cy="3518225"/>
              <a:chOff x="4349904" y="2727322"/>
              <a:chExt cx="5002427" cy="3518225"/>
            </a:xfrm>
          </p:grpSpPr>
          <p:sp>
            <p:nvSpPr>
              <p:cNvPr id="12" name="pole tekstowe 11"/>
              <p:cNvSpPr txBox="1"/>
              <p:nvPr/>
            </p:nvSpPr>
            <p:spPr>
              <a:xfrm>
                <a:off x="4349904" y="5695641"/>
                <a:ext cx="5002427" cy="549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dirty="0" smtClean="0"/>
                  <a:t>Rys. 3. Model geometryczny – osiowosymetryczny z określonym  mocowaniem końców rury</a:t>
                </a:r>
                <a:endParaRPr lang="pl-PL" dirty="0"/>
              </a:p>
            </p:txBody>
          </p:sp>
          <p:sp>
            <p:nvSpPr>
              <p:cNvPr id="13" name="Prostokąt 12"/>
              <p:cNvSpPr/>
              <p:nvPr/>
            </p:nvSpPr>
            <p:spPr>
              <a:xfrm>
                <a:off x="6731774" y="3266014"/>
                <a:ext cx="144016" cy="172819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cxnSp>
            <p:nvCxnSpPr>
              <p:cNvPr id="14" name="Łącznik prostoliniowy 13"/>
              <p:cNvCxnSpPr/>
              <p:nvPr/>
            </p:nvCxnSpPr>
            <p:spPr>
              <a:xfrm>
                <a:off x="6516216" y="2727322"/>
                <a:ext cx="0" cy="2390782"/>
              </a:xfrm>
              <a:prstGeom prst="line">
                <a:avLst/>
              </a:prstGeom>
              <a:ln>
                <a:prstDash val="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pole tekstowe 14"/>
              <p:cNvSpPr txBox="1"/>
              <p:nvPr/>
            </p:nvSpPr>
            <p:spPr>
              <a:xfrm>
                <a:off x="5938636" y="4992438"/>
                <a:ext cx="5693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l-PL" sz="1600" dirty="0" smtClean="0"/>
                  <a:t>(0,0)</a:t>
                </a:r>
                <a:endParaRPr lang="pl-PL" sz="1600" dirty="0"/>
              </a:p>
            </p:txBody>
          </p:sp>
        </p:grpSp>
        <p:cxnSp>
          <p:nvCxnSpPr>
            <p:cNvPr id="25" name="Łącznik prosty ze strzałką 24"/>
            <p:cNvCxnSpPr/>
            <p:nvPr/>
          </p:nvCxnSpPr>
          <p:spPr>
            <a:xfrm flipH="1">
              <a:off x="6516216" y="4743789"/>
              <a:ext cx="41017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pole tekstowe 25"/>
            <p:cNvSpPr txBox="1"/>
            <p:nvPr/>
          </p:nvSpPr>
          <p:spPr>
            <a:xfrm>
              <a:off x="7020271" y="4557355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U2 = 0</a:t>
              </a:r>
              <a:endParaRPr lang="pl-PL" dirty="0"/>
            </a:p>
          </p:txBody>
        </p:sp>
        <p:cxnSp>
          <p:nvCxnSpPr>
            <p:cNvPr id="27" name="Łącznik prosty ze strzałką 26"/>
            <p:cNvCxnSpPr/>
            <p:nvPr/>
          </p:nvCxnSpPr>
          <p:spPr>
            <a:xfrm flipH="1">
              <a:off x="6422334" y="3000282"/>
              <a:ext cx="41017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pole tekstowe 27"/>
            <p:cNvSpPr txBox="1"/>
            <p:nvPr/>
          </p:nvSpPr>
          <p:spPr>
            <a:xfrm>
              <a:off x="6926389" y="2813848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dirty="0" smtClean="0"/>
                <a:t>U2 = 0</a:t>
              </a:r>
              <a:endParaRPr lang="pl-PL" dirty="0"/>
            </a:p>
          </p:txBody>
        </p:sp>
      </p:grpSp>
    </p:spTree>
    <p:extLst>
      <p:ext uri="{BB962C8B-B14F-4D97-AF65-F5344CB8AC3E}">
        <p14:creationId xmlns:p14="http://schemas.microsoft.com/office/powerpoint/2010/main" val="4653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03169" y="746183"/>
            <a:ext cx="2763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File – </a:t>
            </a:r>
            <a:r>
              <a:rPr lang="pl-PL" b="1" dirty="0" err="1" smtClean="0"/>
              <a:t>Save</a:t>
            </a:r>
            <a:r>
              <a:rPr lang="pl-PL" b="1" dirty="0" smtClean="0"/>
              <a:t> As = </a:t>
            </a:r>
            <a:r>
              <a:rPr lang="pl-PL" b="1" dirty="0" err="1" smtClean="0"/>
              <a:t>Naprezenia</a:t>
            </a:r>
            <a:endParaRPr lang="pl-PL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971600" y="1647384"/>
            <a:ext cx="691901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 drzewie zadania rozwinąć zakładkę Materials (1) i kliknąć 2X materiał </a:t>
            </a:r>
          </a:p>
          <a:p>
            <a:r>
              <a:rPr lang="pl-PL" dirty="0" smtClean="0"/>
              <a:t>o nazwie Aluminium</a:t>
            </a:r>
          </a:p>
          <a:p>
            <a:r>
              <a:rPr lang="pl-PL" dirty="0"/>
              <a:t>	</a:t>
            </a:r>
            <a:r>
              <a:rPr lang="pl-PL" dirty="0" err="1" smtClean="0"/>
              <a:t>Elastic</a:t>
            </a:r>
            <a:r>
              <a:rPr lang="pl-PL" dirty="0" smtClean="0"/>
              <a:t> </a:t>
            </a:r>
          </a:p>
          <a:p>
            <a:r>
              <a:rPr lang="pl-PL" dirty="0"/>
              <a:t>	</a:t>
            </a:r>
            <a:r>
              <a:rPr lang="pl-PL" dirty="0" smtClean="0"/>
              <a:t>	E=7.17e10,  v=0.33</a:t>
            </a:r>
          </a:p>
          <a:p>
            <a:r>
              <a:rPr lang="pl-PL" dirty="0"/>
              <a:t>	</a:t>
            </a:r>
            <a:r>
              <a:rPr lang="pl-PL" dirty="0" smtClean="0"/>
              <a:t>Expansion </a:t>
            </a:r>
          </a:p>
          <a:p>
            <a:r>
              <a:rPr lang="pl-PL" dirty="0"/>
              <a:t>	</a:t>
            </a:r>
            <a:r>
              <a:rPr lang="pl-PL" dirty="0" smtClean="0"/>
              <a:t>	a= 23.8e-6</a:t>
            </a:r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03170" y="1278052"/>
            <a:ext cx="3451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Edycja właściwości materiałowych</a:t>
            </a:r>
            <a:endParaRPr lang="pl-PL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67543" y="3832835"/>
            <a:ext cx="227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Edycja rodzaju analizy</a:t>
            </a:r>
            <a:endParaRPr lang="pl-PL" b="1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090065" y="4507141"/>
            <a:ext cx="6520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 drzewie zadania rozwinąć zakładkę  </a:t>
            </a:r>
            <a:r>
              <a:rPr lang="pl-PL" dirty="0" err="1" smtClean="0"/>
              <a:t>Steps</a:t>
            </a:r>
            <a:r>
              <a:rPr lang="pl-PL" dirty="0" smtClean="0"/>
              <a:t> (2) i skasować Step – 1,</a:t>
            </a:r>
          </a:p>
          <a:p>
            <a:r>
              <a:rPr lang="pl-PL" dirty="0" smtClean="0"/>
              <a:t>Następnie utworzyć nowy, klikając 2X zakładkę Step (1), wybrać :</a:t>
            </a:r>
          </a:p>
          <a:p>
            <a:r>
              <a:rPr lang="pl-PL" dirty="0" err="1" smtClean="0"/>
              <a:t>Static</a:t>
            </a:r>
            <a:r>
              <a:rPr lang="pl-PL" dirty="0" smtClean="0"/>
              <a:t>, General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260648"/>
            <a:ext cx="5811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Ciąg wprowadzanych instrukcji dla modelu naprężeniowego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80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683568" y="741969"/>
            <a:ext cx="302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Definiowanie zbioru wyników</a:t>
            </a:r>
            <a:endParaRPr lang="pl-PL" b="1" dirty="0"/>
          </a:p>
        </p:txBody>
      </p:sp>
      <p:sp>
        <p:nvSpPr>
          <p:cNvPr id="6" name="pole tekstowe 5"/>
          <p:cNvSpPr txBox="1"/>
          <p:nvPr/>
        </p:nvSpPr>
        <p:spPr>
          <a:xfrm>
            <a:off x="949099" y="1367171"/>
            <a:ext cx="7223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 drzewie zadania rozwinąć zakładkę Field </a:t>
            </a:r>
            <a:r>
              <a:rPr lang="pl-PL" dirty="0" err="1" smtClean="0"/>
              <a:t>Output</a:t>
            </a:r>
            <a:r>
              <a:rPr lang="pl-PL" dirty="0" smtClean="0"/>
              <a:t> </a:t>
            </a:r>
            <a:r>
              <a:rPr lang="pl-PL" dirty="0" err="1" smtClean="0"/>
              <a:t>Requests</a:t>
            </a:r>
            <a:r>
              <a:rPr lang="pl-PL" dirty="0" smtClean="0"/>
              <a:t> (1) i 2X kliknąć</a:t>
            </a:r>
          </a:p>
          <a:p>
            <a:r>
              <a:rPr lang="pl-PL" dirty="0" smtClean="0"/>
              <a:t>F-Output-1, odznaczyć </a:t>
            </a:r>
            <a:r>
              <a:rPr lang="pl-PL" dirty="0" err="1" smtClean="0"/>
              <a:t>Forces</a:t>
            </a:r>
            <a:r>
              <a:rPr lang="pl-PL" dirty="0" smtClean="0"/>
              <a:t>/</a:t>
            </a:r>
            <a:r>
              <a:rPr lang="pl-PL" dirty="0" err="1" smtClean="0"/>
              <a:t>Reactions</a:t>
            </a:r>
            <a:r>
              <a:rPr lang="pl-PL" dirty="0" smtClean="0"/>
              <a:t> i </a:t>
            </a:r>
            <a:r>
              <a:rPr lang="pl-PL" dirty="0" err="1" smtClean="0"/>
              <a:t>Contact</a:t>
            </a:r>
            <a:r>
              <a:rPr lang="pl-PL" dirty="0" smtClean="0"/>
              <a:t>. Zaznaczyć </a:t>
            </a:r>
            <a:r>
              <a:rPr lang="pl-PL" dirty="0" err="1" smtClean="0"/>
              <a:t>Thermal</a:t>
            </a:r>
            <a:r>
              <a:rPr lang="pl-PL" dirty="0" smtClean="0"/>
              <a:t> - NT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83568" y="2654897"/>
            <a:ext cx="197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Warunki brzegowe</a:t>
            </a:r>
            <a:endParaRPr lang="pl-PL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827584" y="3140968"/>
            <a:ext cx="4177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Odebrać stopnie swobody U2 końcom rury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66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623</Words>
  <Application>Microsoft Office PowerPoint</Application>
  <PresentationFormat>Pokaz na ekranie (4:3)</PresentationFormat>
  <Paragraphs>121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30</cp:revision>
  <dcterms:created xsi:type="dcterms:W3CDTF">2014-05-22T11:08:50Z</dcterms:created>
  <dcterms:modified xsi:type="dcterms:W3CDTF">2016-05-25T18:23:16Z</dcterms:modified>
</cp:coreProperties>
</file>