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E0B6-F649-4F4F-AD58-99868C5F14C6}" type="datetimeFigureOut">
              <a:rPr lang="pl-PL" smtClean="0"/>
              <a:t>2016-05-25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1C01-46BD-473B-B511-74672FFE65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4165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E0B6-F649-4F4F-AD58-99868C5F14C6}" type="datetimeFigureOut">
              <a:rPr lang="pl-PL" smtClean="0"/>
              <a:t>2016-05-25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1C01-46BD-473B-B511-74672FFE65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2965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E0B6-F649-4F4F-AD58-99868C5F14C6}" type="datetimeFigureOut">
              <a:rPr lang="pl-PL" smtClean="0"/>
              <a:t>2016-05-25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1C01-46BD-473B-B511-74672FFE65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2101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E0B6-F649-4F4F-AD58-99868C5F14C6}" type="datetimeFigureOut">
              <a:rPr lang="pl-PL" smtClean="0"/>
              <a:t>2016-05-25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1C01-46BD-473B-B511-74672FFE65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7126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E0B6-F649-4F4F-AD58-99868C5F14C6}" type="datetimeFigureOut">
              <a:rPr lang="pl-PL" smtClean="0"/>
              <a:t>2016-05-25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1C01-46BD-473B-B511-74672FFE65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2025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E0B6-F649-4F4F-AD58-99868C5F14C6}" type="datetimeFigureOut">
              <a:rPr lang="pl-PL" smtClean="0"/>
              <a:t>2016-05-25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1C01-46BD-473B-B511-74672FFE65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6052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E0B6-F649-4F4F-AD58-99868C5F14C6}" type="datetimeFigureOut">
              <a:rPr lang="pl-PL" smtClean="0"/>
              <a:t>2016-05-25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1C01-46BD-473B-B511-74672FFE65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1756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E0B6-F649-4F4F-AD58-99868C5F14C6}" type="datetimeFigureOut">
              <a:rPr lang="pl-PL" smtClean="0"/>
              <a:t>2016-05-25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1C01-46BD-473B-B511-74672FFE65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1044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E0B6-F649-4F4F-AD58-99868C5F14C6}" type="datetimeFigureOut">
              <a:rPr lang="pl-PL" smtClean="0"/>
              <a:t>2016-05-25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1C01-46BD-473B-B511-74672FFE65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5209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E0B6-F649-4F4F-AD58-99868C5F14C6}" type="datetimeFigureOut">
              <a:rPr lang="pl-PL" smtClean="0"/>
              <a:t>2016-05-25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1C01-46BD-473B-B511-74672FFE65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10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E0B6-F649-4F4F-AD58-99868C5F14C6}" type="datetimeFigureOut">
              <a:rPr lang="pl-PL" smtClean="0"/>
              <a:t>2016-05-25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1C01-46BD-473B-B511-74672FFE65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4251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6E0B6-F649-4F4F-AD58-99868C5F14C6}" type="datetimeFigureOut">
              <a:rPr lang="pl-PL" smtClean="0"/>
              <a:t>2016-05-25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E1C01-46BD-473B-B511-74672FFE65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5883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80274" y="1122187"/>
            <a:ext cx="1368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Zadanie nr 3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915956" y="1971113"/>
            <a:ext cx="4649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 smtClean="0"/>
              <a:t>Model numeryczny konstrukcji złożonej z kilku części</a:t>
            </a:r>
            <a:endParaRPr lang="pl-PL" sz="1600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683568" y="3178956"/>
            <a:ext cx="70078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Cel:</a:t>
            </a:r>
          </a:p>
          <a:p>
            <a:r>
              <a:rPr lang="pl-PL" sz="1600" dirty="0" smtClean="0"/>
              <a:t>Zapoznanie studentów z zasadą modelowania kontaktu mechanicznego pomiędzy </a:t>
            </a:r>
          </a:p>
          <a:p>
            <a:r>
              <a:rPr lang="pl-PL" sz="1600" dirty="0" smtClean="0"/>
              <a:t>współdziałającymi ze sobą elementami konstrukcji</a:t>
            </a:r>
            <a:endParaRPr lang="pl-PL" sz="1600" dirty="0"/>
          </a:p>
        </p:txBody>
      </p:sp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827088" y="4365625"/>
            <a:ext cx="795496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pl-PL" altLang="pl-PL" dirty="0"/>
              <a:t>Literatura:</a:t>
            </a:r>
          </a:p>
          <a:p>
            <a:pPr eaLnBrk="1" hangingPunct="1"/>
            <a:endParaRPr lang="pl-PL" altLang="pl-PL" dirty="0"/>
          </a:p>
          <a:p>
            <a:pPr eaLnBrk="1" hangingPunct="1"/>
            <a:r>
              <a:rPr lang="pl-PL" altLang="pl-PL" dirty="0"/>
              <a:t>1. R. Grądzki: Wprowadzenie do metody elementów skończonych, Politechnika Łódzka, 2002</a:t>
            </a:r>
          </a:p>
          <a:p>
            <a:pPr eaLnBrk="1" hangingPunct="1"/>
            <a:r>
              <a:rPr lang="pl-PL" altLang="pl-PL" dirty="0"/>
              <a:t>2. W. Śródka: Trzy lekcje metody elementów skończonych , Politechnika Wrocławska, 2004</a:t>
            </a:r>
          </a:p>
          <a:p>
            <a:pPr eaLnBrk="1" hangingPunct="1"/>
            <a:r>
              <a:rPr lang="pl-PL" altLang="pl-PL" dirty="0"/>
              <a:t>3. A. Skrzat: Modelowanie liniowych i nieliniowych problemów mechaniki ciała stałego</a:t>
            </a:r>
          </a:p>
          <a:p>
            <a:pPr eaLnBrk="1" hangingPunct="1"/>
            <a:r>
              <a:rPr lang="pl-PL" altLang="pl-PL" dirty="0"/>
              <a:t>    i przepływów ciepła w programie </a:t>
            </a:r>
            <a:r>
              <a:rPr lang="pl-PL" altLang="pl-PL" dirty="0" err="1"/>
              <a:t>Abaqus</a:t>
            </a:r>
            <a:r>
              <a:rPr lang="pl-PL" altLang="pl-PL" dirty="0"/>
              <a:t>,  Rzeszów 2010</a:t>
            </a:r>
          </a:p>
          <a:p>
            <a:pPr eaLnBrk="1" hangingPunct="1"/>
            <a:r>
              <a:rPr lang="pl-PL" altLang="pl-PL" dirty="0"/>
              <a:t>4. Wykłady ! </a:t>
            </a:r>
          </a:p>
        </p:txBody>
      </p:sp>
      <p:sp>
        <p:nvSpPr>
          <p:cNvPr id="8" name="pole tekstowe 1"/>
          <p:cNvSpPr txBox="1"/>
          <p:nvPr/>
        </p:nvSpPr>
        <p:spPr>
          <a:xfrm>
            <a:off x="251520" y="404664"/>
            <a:ext cx="76220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Komputerowa optymalizacja konstrukcji odlewu pod względem wytrzymałościowym</a:t>
            </a: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60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JAREK\PRZEDMIOTY\MES\MES_ĆWICZENIA_2015\SRUBA_KONTAKT\ZLOZENIE_0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757" y="2636911"/>
            <a:ext cx="6933673" cy="358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367287" y="899428"/>
            <a:ext cx="85186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Wyznaczyć stan naprężenia w połączeniu przedstawionym na zamieszczonych  rysunkach,</a:t>
            </a:r>
          </a:p>
          <a:p>
            <a:r>
              <a:rPr lang="pl-PL" dirty="0"/>
              <a:t>z</a:t>
            </a:r>
            <a:r>
              <a:rPr lang="pl-PL" dirty="0" smtClean="0"/>
              <a:t>akładając, że nakrętka  (NAKRETKA)  przemieszcza się w zakresie  0 do 1 mm  od chwili </a:t>
            </a:r>
          </a:p>
          <a:p>
            <a:r>
              <a:rPr lang="pl-PL" dirty="0" smtClean="0"/>
              <a:t>kontaktu z </a:t>
            </a:r>
            <a:r>
              <a:rPr lang="pl-PL" smtClean="0"/>
              <a:t>powierzchnią górnej </a:t>
            </a:r>
            <a:r>
              <a:rPr lang="pl-PL" dirty="0" smtClean="0"/>
              <a:t>blachy  (BLACHA_G)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67287" y="1822758"/>
            <a:ext cx="5660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Śruba i nakrętka wykonane są ze stali ;  E = 190000, </a:t>
            </a:r>
            <a:r>
              <a:rPr lang="pl-PL" dirty="0" smtClean="0">
                <a:latin typeface="Symbol" panose="05050102010706020507" pitchFamily="18" charset="2"/>
              </a:rPr>
              <a:t>n</a:t>
            </a:r>
            <a:r>
              <a:rPr lang="pl-PL" dirty="0" smtClean="0">
                <a:latin typeface="+mj-lt"/>
              </a:rPr>
              <a:t>=0.3</a:t>
            </a:r>
            <a:endParaRPr lang="pl-PL" dirty="0">
              <a:latin typeface="Symbol" panose="05050102010706020507" pitchFamily="18" charset="2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60182" y="2175247"/>
            <a:ext cx="6204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Tarcze wykonano ze stopu aluminium;  E=75000, </a:t>
            </a:r>
            <a:r>
              <a:rPr lang="pl-PL" dirty="0" smtClean="0">
                <a:latin typeface="Symbol" panose="05050102010706020507" pitchFamily="18" charset="2"/>
              </a:rPr>
              <a:t>n</a:t>
            </a:r>
            <a:r>
              <a:rPr lang="pl-PL" dirty="0" smtClean="0"/>
              <a:t>=0.25</a:t>
            </a:r>
          </a:p>
          <a:p>
            <a:endParaRPr lang="pl-PL" dirty="0" smtClean="0">
              <a:latin typeface="Symbol" panose="05050102010706020507" pitchFamily="18" charset="2"/>
            </a:endParaRPr>
          </a:p>
          <a:p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5836228" y="4417257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NAKRETKA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2623008" y="4621603"/>
            <a:ext cx="818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SRUBA</a:t>
            </a:r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1831509" y="3283243"/>
            <a:ext cx="1197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BLACHA_D</a:t>
            </a:r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5917749" y="5301208"/>
            <a:ext cx="1200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BLACHA_G</a:t>
            </a:r>
            <a:endParaRPr lang="pl-PL" dirty="0"/>
          </a:p>
        </p:txBody>
      </p:sp>
      <p:cxnSp>
        <p:nvCxnSpPr>
          <p:cNvPr id="11" name="Łącznik prosty ze strzałką 10"/>
          <p:cNvCxnSpPr/>
          <p:nvPr/>
        </p:nvCxnSpPr>
        <p:spPr>
          <a:xfrm>
            <a:off x="2915816" y="4990935"/>
            <a:ext cx="100811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>
            <a:off x="2483768" y="3652575"/>
            <a:ext cx="9361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 flipH="1">
            <a:off x="5600404" y="4786589"/>
            <a:ext cx="916196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/>
          <p:nvPr/>
        </p:nvCxnSpPr>
        <p:spPr>
          <a:xfrm flipH="1">
            <a:off x="5600404" y="5301208"/>
            <a:ext cx="85571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/>
          <p:cNvSpPr txBox="1"/>
          <p:nvPr/>
        </p:nvSpPr>
        <p:spPr>
          <a:xfrm>
            <a:off x="913453" y="6288549"/>
            <a:ext cx="2309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Rys.1 Rysunek złożenia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180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ole tekstowe 25"/>
          <p:cNvSpPr txBox="1"/>
          <p:nvPr/>
        </p:nvSpPr>
        <p:spPr>
          <a:xfrm>
            <a:off x="493398" y="332656"/>
            <a:ext cx="8385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r>
              <a:rPr lang="pl-PL" dirty="0" smtClean="0"/>
              <a:t>Ze względu na fakt, że całe złącze jest bryłą obrotową,   należy zastosować  elementy osiowo – symetryczne.  Tworzymy wtedy model 2D, który rysujemy z prawej strony osi symetrii. Poszczególne jego elementy (Part) rysowane są oddzielnie i składane w zespół w module Assembly. Pomiędzy częściami składowymi należy uwzględnić zjawisko kontaktu mechanicznego ( moduł  </a:t>
            </a:r>
            <a:r>
              <a:rPr lang="pl-PL" dirty="0" err="1" smtClean="0"/>
              <a:t>Interaction</a:t>
            </a:r>
            <a:r>
              <a:rPr lang="pl-PL" dirty="0" smtClean="0"/>
              <a:t>).</a:t>
            </a:r>
          </a:p>
          <a:p>
            <a:endParaRPr lang="pl-PL" dirty="0"/>
          </a:p>
        </p:txBody>
      </p:sp>
      <p:grpSp>
        <p:nvGrpSpPr>
          <p:cNvPr id="2" name="Grupa 1"/>
          <p:cNvGrpSpPr/>
          <p:nvPr/>
        </p:nvGrpSpPr>
        <p:grpSpPr>
          <a:xfrm>
            <a:off x="1769488" y="2640980"/>
            <a:ext cx="5853298" cy="3545467"/>
            <a:chOff x="1759549" y="2359137"/>
            <a:chExt cx="5853298" cy="3545467"/>
          </a:xfrm>
        </p:grpSpPr>
        <p:cxnSp>
          <p:nvCxnSpPr>
            <p:cNvPr id="29" name="Łącznik prostoliniowy 28"/>
            <p:cNvCxnSpPr/>
            <p:nvPr/>
          </p:nvCxnSpPr>
          <p:spPr>
            <a:xfrm flipH="1">
              <a:off x="3491880" y="2359137"/>
              <a:ext cx="848" cy="3545467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6" name="Picture 2" descr="C:\JAREK\PRZEDMIOTY\MES\MES_ĆWICZENIA_2015\CW_3_SRUBA_KONTAKT\zlozenie.t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9549" y="2640980"/>
              <a:ext cx="5853298" cy="2981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Prostokąt 2"/>
          <p:cNvSpPr/>
          <p:nvPr/>
        </p:nvSpPr>
        <p:spPr>
          <a:xfrm>
            <a:off x="1079713" y="5904605"/>
            <a:ext cx="3525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Rys. 2 Model </a:t>
            </a:r>
            <a:r>
              <a:rPr lang="pl-PL" dirty="0"/>
              <a:t>geometryczny złącza.  </a:t>
            </a:r>
          </a:p>
        </p:txBody>
      </p:sp>
    </p:spTree>
    <p:extLst>
      <p:ext uri="{BB962C8B-B14F-4D97-AF65-F5344CB8AC3E}">
        <p14:creationId xmlns:p14="http://schemas.microsoft.com/office/powerpoint/2010/main" val="311884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475988" y="692696"/>
            <a:ext cx="6289654" cy="5810582"/>
            <a:chOff x="475988" y="508030"/>
            <a:chExt cx="6289654" cy="5810582"/>
          </a:xfrm>
        </p:grpSpPr>
        <p:cxnSp>
          <p:nvCxnSpPr>
            <p:cNvPr id="5" name="Łącznik prostoliniowy 4"/>
            <p:cNvCxnSpPr/>
            <p:nvPr/>
          </p:nvCxnSpPr>
          <p:spPr>
            <a:xfrm>
              <a:off x="899592" y="908720"/>
              <a:ext cx="0" cy="22322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Łącznik prostoliniowy 6"/>
            <p:cNvCxnSpPr/>
            <p:nvPr/>
          </p:nvCxnSpPr>
          <p:spPr>
            <a:xfrm>
              <a:off x="899592" y="3140968"/>
              <a:ext cx="15841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Łącznik prostoliniowy 8"/>
            <p:cNvCxnSpPr/>
            <p:nvPr/>
          </p:nvCxnSpPr>
          <p:spPr>
            <a:xfrm>
              <a:off x="899592" y="908720"/>
              <a:ext cx="5040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oliniowy 10"/>
            <p:cNvCxnSpPr/>
            <p:nvPr/>
          </p:nvCxnSpPr>
          <p:spPr>
            <a:xfrm>
              <a:off x="1403648" y="908720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oliniowy 12"/>
            <p:cNvCxnSpPr/>
            <p:nvPr/>
          </p:nvCxnSpPr>
          <p:spPr>
            <a:xfrm>
              <a:off x="1403648" y="2636912"/>
              <a:ext cx="10801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Łącznik prostoliniowy 14"/>
            <p:cNvCxnSpPr/>
            <p:nvPr/>
          </p:nvCxnSpPr>
          <p:spPr>
            <a:xfrm>
              <a:off x="2483768" y="2636912"/>
              <a:ext cx="0" cy="504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pole tekstowe 15"/>
            <p:cNvSpPr txBox="1"/>
            <p:nvPr/>
          </p:nvSpPr>
          <p:spPr>
            <a:xfrm>
              <a:off x="658818" y="3142785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0,0</a:t>
              </a:r>
              <a:endParaRPr lang="pl-PL" dirty="0"/>
            </a:p>
          </p:txBody>
        </p:sp>
        <p:sp>
          <p:nvSpPr>
            <p:cNvPr id="17" name="pole tekstowe 16"/>
            <p:cNvSpPr txBox="1"/>
            <p:nvPr/>
          </p:nvSpPr>
          <p:spPr>
            <a:xfrm>
              <a:off x="2243531" y="3172326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30,0</a:t>
              </a:r>
              <a:endParaRPr lang="pl-PL" dirty="0"/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75988" y="508030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50,0</a:t>
              </a:r>
              <a:endParaRPr lang="pl-PL" dirty="0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2187052" y="2216335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30,10</a:t>
              </a:r>
              <a:endParaRPr lang="pl-PL" dirty="0"/>
            </a:p>
          </p:txBody>
        </p:sp>
        <p:sp>
          <p:nvSpPr>
            <p:cNvPr id="20" name="pole tekstowe 19"/>
            <p:cNvSpPr txBox="1"/>
            <p:nvPr/>
          </p:nvSpPr>
          <p:spPr>
            <a:xfrm>
              <a:off x="1403647" y="508030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50,10</a:t>
              </a:r>
              <a:endParaRPr lang="pl-PL" dirty="0"/>
            </a:p>
          </p:txBody>
        </p:sp>
        <p:sp>
          <p:nvSpPr>
            <p:cNvPr id="21" name="pole tekstowe 20"/>
            <p:cNvSpPr txBox="1"/>
            <p:nvPr/>
          </p:nvSpPr>
          <p:spPr>
            <a:xfrm>
              <a:off x="1250932" y="2704274"/>
              <a:ext cx="818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SRUBA</a:t>
              </a:r>
              <a:endParaRPr lang="pl-PL" dirty="0"/>
            </a:p>
          </p:txBody>
        </p:sp>
        <p:grpSp>
          <p:nvGrpSpPr>
            <p:cNvPr id="30" name="Grupa 29"/>
            <p:cNvGrpSpPr/>
            <p:nvPr/>
          </p:nvGrpSpPr>
          <p:grpSpPr>
            <a:xfrm>
              <a:off x="4788024" y="1772816"/>
              <a:ext cx="1512168" cy="432048"/>
              <a:chOff x="4283968" y="1556792"/>
              <a:chExt cx="1512168" cy="360040"/>
            </a:xfrm>
          </p:grpSpPr>
          <p:cxnSp>
            <p:nvCxnSpPr>
              <p:cNvPr id="23" name="Łącznik prostoliniowy 22"/>
              <p:cNvCxnSpPr/>
              <p:nvPr/>
            </p:nvCxnSpPr>
            <p:spPr>
              <a:xfrm>
                <a:off x="4283968" y="1556792"/>
                <a:ext cx="0" cy="3600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Łącznik prostoliniowy 24"/>
              <p:cNvCxnSpPr/>
              <p:nvPr/>
            </p:nvCxnSpPr>
            <p:spPr>
              <a:xfrm>
                <a:off x="4283968" y="1556792"/>
                <a:ext cx="151216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Łącznik prostoliniowy 26"/>
              <p:cNvCxnSpPr/>
              <p:nvPr/>
            </p:nvCxnSpPr>
            <p:spPr>
              <a:xfrm>
                <a:off x="5796136" y="1556792"/>
                <a:ext cx="0" cy="3600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Łącznik prostoliniowy 28"/>
              <p:cNvCxnSpPr/>
              <p:nvPr/>
            </p:nvCxnSpPr>
            <p:spPr>
              <a:xfrm flipH="1">
                <a:off x="4283968" y="1916832"/>
                <a:ext cx="151216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upa 31"/>
            <p:cNvGrpSpPr/>
            <p:nvPr/>
          </p:nvGrpSpPr>
          <p:grpSpPr>
            <a:xfrm>
              <a:off x="1411939" y="4166613"/>
              <a:ext cx="2088233" cy="432048"/>
              <a:chOff x="4283968" y="1556792"/>
              <a:chExt cx="1512168" cy="360040"/>
            </a:xfrm>
          </p:grpSpPr>
          <p:cxnSp>
            <p:nvCxnSpPr>
              <p:cNvPr id="33" name="Łącznik prostoliniowy 32"/>
              <p:cNvCxnSpPr/>
              <p:nvPr/>
            </p:nvCxnSpPr>
            <p:spPr>
              <a:xfrm>
                <a:off x="4283968" y="1556792"/>
                <a:ext cx="0" cy="3600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Łącznik prostoliniowy 33"/>
              <p:cNvCxnSpPr/>
              <p:nvPr/>
            </p:nvCxnSpPr>
            <p:spPr>
              <a:xfrm>
                <a:off x="4283968" y="1556792"/>
                <a:ext cx="151216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Łącznik prostoliniowy 34"/>
              <p:cNvCxnSpPr/>
              <p:nvPr/>
            </p:nvCxnSpPr>
            <p:spPr>
              <a:xfrm>
                <a:off x="5796136" y="1556792"/>
                <a:ext cx="0" cy="3600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Łącznik prostoliniowy 35"/>
              <p:cNvCxnSpPr/>
              <p:nvPr/>
            </p:nvCxnSpPr>
            <p:spPr>
              <a:xfrm flipH="1">
                <a:off x="4283968" y="1916832"/>
                <a:ext cx="151216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a 36"/>
            <p:cNvGrpSpPr/>
            <p:nvPr/>
          </p:nvGrpSpPr>
          <p:grpSpPr>
            <a:xfrm>
              <a:off x="1385334" y="5517232"/>
              <a:ext cx="2754617" cy="432048"/>
              <a:chOff x="4283968" y="1556792"/>
              <a:chExt cx="1512168" cy="360040"/>
            </a:xfrm>
          </p:grpSpPr>
          <p:cxnSp>
            <p:nvCxnSpPr>
              <p:cNvPr id="38" name="Łącznik prostoliniowy 37"/>
              <p:cNvCxnSpPr/>
              <p:nvPr/>
            </p:nvCxnSpPr>
            <p:spPr>
              <a:xfrm>
                <a:off x="4283968" y="1556792"/>
                <a:ext cx="0" cy="3600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Łącznik prostoliniowy 38"/>
              <p:cNvCxnSpPr/>
              <p:nvPr/>
            </p:nvCxnSpPr>
            <p:spPr>
              <a:xfrm>
                <a:off x="4283968" y="1556792"/>
                <a:ext cx="151216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Łącznik prostoliniowy 39"/>
              <p:cNvCxnSpPr/>
              <p:nvPr/>
            </p:nvCxnSpPr>
            <p:spPr>
              <a:xfrm>
                <a:off x="5796136" y="1556792"/>
                <a:ext cx="0" cy="3600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Łącznik prostoliniowy 40"/>
              <p:cNvCxnSpPr/>
              <p:nvPr/>
            </p:nvCxnSpPr>
            <p:spPr>
              <a:xfrm flipH="1">
                <a:off x="4283968" y="1916832"/>
                <a:ext cx="151216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pole tekstowe 41"/>
            <p:cNvSpPr txBox="1"/>
            <p:nvPr/>
          </p:nvSpPr>
          <p:spPr>
            <a:xfrm>
              <a:off x="1132209" y="5949280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15,10</a:t>
              </a:r>
              <a:endParaRPr lang="pl-PL" dirty="0"/>
            </a:p>
          </p:txBody>
        </p:sp>
        <p:sp>
          <p:nvSpPr>
            <p:cNvPr id="43" name="pole tekstowe 42"/>
            <p:cNvSpPr txBox="1"/>
            <p:nvPr/>
          </p:nvSpPr>
          <p:spPr>
            <a:xfrm>
              <a:off x="3784725" y="5940246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55,10</a:t>
              </a:r>
              <a:endParaRPr lang="pl-PL" dirty="0"/>
            </a:p>
          </p:txBody>
        </p:sp>
        <p:sp>
          <p:nvSpPr>
            <p:cNvPr id="44" name="pole tekstowe 43"/>
            <p:cNvSpPr txBox="1"/>
            <p:nvPr/>
          </p:nvSpPr>
          <p:spPr>
            <a:xfrm>
              <a:off x="1118037" y="5188550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15,20</a:t>
              </a:r>
              <a:endParaRPr lang="pl-PL" dirty="0"/>
            </a:p>
          </p:txBody>
        </p:sp>
        <p:sp>
          <p:nvSpPr>
            <p:cNvPr id="45" name="pole tekstowe 44"/>
            <p:cNvSpPr txBox="1"/>
            <p:nvPr/>
          </p:nvSpPr>
          <p:spPr>
            <a:xfrm>
              <a:off x="3784725" y="5188550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55,20</a:t>
              </a:r>
              <a:endParaRPr lang="pl-PL" dirty="0"/>
            </a:p>
          </p:txBody>
        </p:sp>
        <p:sp>
          <p:nvSpPr>
            <p:cNvPr id="46" name="pole tekstowe 45"/>
            <p:cNvSpPr txBox="1"/>
            <p:nvPr/>
          </p:nvSpPr>
          <p:spPr>
            <a:xfrm>
              <a:off x="1118036" y="4598661"/>
              <a:ext cx="9380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12.5, 20</a:t>
              </a:r>
              <a:endParaRPr lang="pl-PL" dirty="0"/>
            </a:p>
          </p:txBody>
        </p:sp>
        <p:sp>
          <p:nvSpPr>
            <p:cNvPr id="47" name="pole tekstowe 46"/>
            <p:cNvSpPr txBox="1"/>
            <p:nvPr/>
          </p:nvSpPr>
          <p:spPr>
            <a:xfrm>
              <a:off x="3078736" y="4598661"/>
              <a:ext cx="9380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42.5, 20</a:t>
              </a:r>
              <a:endParaRPr lang="pl-PL" dirty="0"/>
            </a:p>
          </p:txBody>
        </p:sp>
        <p:sp>
          <p:nvSpPr>
            <p:cNvPr id="48" name="pole tekstowe 47"/>
            <p:cNvSpPr txBox="1"/>
            <p:nvPr/>
          </p:nvSpPr>
          <p:spPr>
            <a:xfrm>
              <a:off x="1151620" y="3797281"/>
              <a:ext cx="9380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1</a:t>
              </a:r>
              <a:r>
                <a:rPr lang="pl-PL" dirty="0" smtClean="0"/>
                <a:t>2.5, 30</a:t>
              </a:r>
              <a:endParaRPr lang="pl-PL" dirty="0"/>
            </a:p>
          </p:txBody>
        </p:sp>
        <p:sp>
          <p:nvSpPr>
            <p:cNvPr id="49" name="pole tekstowe 48"/>
            <p:cNvSpPr txBox="1"/>
            <p:nvPr/>
          </p:nvSpPr>
          <p:spPr>
            <a:xfrm>
              <a:off x="3074274" y="3797281"/>
              <a:ext cx="9380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42.5, 30</a:t>
              </a:r>
              <a:endParaRPr lang="pl-PL" dirty="0"/>
            </a:p>
          </p:txBody>
        </p:sp>
        <p:sp>
          <p:nvSpPr>
            <p:cNvPr id="50" name="pole tekstowe 49"/>
            <p:cNvSpPr txBox="1"/>
            <p:nvPr/>
          </p:nvSpPr>
          <p:spPr>
            <a:xfrm>
              <a:off x="1828286" y="4197971"/>
              <a:ext cx="1200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BLACHA_G</a:t>
              </a:r>
              <a:endParaRPr lang="pl-PL" dirty="0"/>
            </a:p>
          </p:txBody>
        </p:sp>
        <p:sp>
          <p:nvSpPr>
            <p:cNvPr id="51" name="pole tekstowe 50"/>
            <p:cNvSpPr txBox="1"/>
            <p:nvPr/>
          </p:nvSpPr>
          <p:spPr>
            <a:xfrm>
              <a:off x="2114098" y="5545451"/>
              <a:ext cx="1197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BLACHA_D</a:t>
              </a:r>
              <a:endParaRPr lang="pl-PL" dirty="0"/>
            </a:p>
          </p:txBody>
        </p:sp>
        <p:sp>
          <p:nvSpPr>
            <p:cNvPr id="52" name="pole tekstowe 51"/>
            <p:cNvSpPr txBox="1"/>
            <p:nvPr/>
          </p:nvSpPr>
          <p:spPr>
            <a:xfrm>
              <a:off x="4949233" y="1772816"/>
              <a:ext cx="11897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NAKRETKA</a:t>
              </a:r>
              <a:endParaRPr lang="pl-PL" dirty="0"/>
            </a:p>
          </p:txBody>
        </p:sp>
        <p:sp>
          <p:nvSpPr>
            <p:cNvPr id="53" name="pole tekstowe 52"/>
            <p:cNvSpPr txBox="1"/>
            <p:nvPr/>
          </p:nvSpPr>
          <p:spPr>
            <a:xfrm>
              <a:off x="4432798" y="2267580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10,30</a:t>
              </a:r>
              <a:endParaRPr lang="pl-PL" dirty="0"/>
            </a:p>
          </p:txBody>
        </p:sp>
        <p:sp>
          <p:nvSpPr>
            <p:cNvPr id="54" name="pole tekstowe 53"/>
            <p:cNvSpPr txBox="1"/>
            <p:nvPr/>
          </p:nvSpPr>
          <p:spPr>
            <a:xfrm>
              <a:off x="6055191" y="2216335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30,30</a:t>
              </a:r>
              <a:endParaRPr lang="pl-PL" dirty="0"/>
            </a:p>
          </p:txBody>
        </p:sp>
        <p:sp>
          <p:nvSpPr>
            <p:cNvPr id="55" name="pole tekstowe 54"/>
            <p:cNvSpPr txBox="1"/>
            <p:nvPr/>
          </p:nvSpPr>
          <p:spPr>
            <a:xfrm>
              <a:off x="4432797" y="1357938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10,40</a:t>
              </a:r>
              <a:endParaRPr lang="pl-PL" dirty="0"/>
            </a:p>
          </p:txBody>
        </p:sp>
        <p:sp>
          <p:nvSpPr>
            <p:cNvPr id="56" name="pole tekstowe 55"/>
            <p:cNvSpPr txBox="1"/>
            <p:nvPr/>
          </p:nvSpPr>
          <p:spPr>
            <a:xfrm>
              <a:off x="6012160" y="1357938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30,40</a:t>
              </a:r>
              <a:endParaRPr lang="pl-PL" dirty="0"/>
            </a:p>
          </p:txBody>
        </p:sp>
      </p:grpSp>
      <p:sp>
        <p:nvSpPr>
          <p:cNvPr id="57" name="pole tekstowe 56"/>
          <p:cNvSpPr txBox="1"/>
          <p:nvPr/>
        </p:nvSpPr>
        <p:spPr>
          <a:xfrm>
            <a:off x="375919" y="293753"/>
            <a:ext cx="6248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Współrzędne (wymiary) poszczególnych części składowych złącza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1625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a 36"/>
          <p:cNvGrpSpPr/>
          <p:nvPr/>
        </p:nvGrpSpPr>
        <p:grpSpPr>
          <a:xfrm>
            <a:off x="1177507" y="1211585"/>
            <a:ext cx="6091840" cy="1430954"/>
            <a:chOff x="712408" y="1881837"/>
            <a:chExt cx="6091840" cy="1430954"/>
          </a:xfrm>
        </p:grpSpPr>
        <p:cxnSp>
          <p:nvCxnSpPr>
            <p:cNvPr id="5" name="Łącznik prostoliniowy 4"/>
            <p:cNvCxnSpPr/>
            <p:nvPr/>
          </p:nvCxnSpPr>
          <p:spPr>
            <a:xfrm>
              <a:off x="1331640" y="2276872"/>
              <a:ext cx="1224136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Łącznik prostoliniowy 5"/>
            <p:cNvCxnSpPr/>
            <p:nvPr/>
          </p:nvCxnSpPr>
          <p:spPr>
            <a:xfrm flipV="1">
              <a:off x="2555776" y="2564904"/>
              <a:ext cx="1296144" cy="8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Łącznik prostoliniowy 7"/>
            <p:cNvCxnSpPr/>
            <p:nvPr/>
          </p:nvCxnSpPr>
          <p:spPr>
            <a:xfrm>
              <a:off x="3851920" y="2564904"/>
              <a:ext cx="1224136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Łącznik prostoliniowy 8"/>
            <p:cNvCxnSpPr/>
            <p:nvPr/>
          </p:nvCxnSpPr>
          <p:spPr>
            <a:xfrm flipV="1">
              <a:off x="5076056" y="2708920"/>
              <a:ext cx="648072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oliniowy 10"/>
            <p:cNvCxnSpPr/>
            <p:nvPr/>
          </p:nvCxnSpPr>
          <p:spPr>
            <a:xfrm flipV="1">
              <a:off x="5724128" y="2573288"/>
              <a:ext cx="1080120" cy="1385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upa 26"/>
            <p:cNvGrpSpPr/>
            <p:nvPr/>
          </p:nvGrpSpPr>
          <p:grpSpPr>
            <a:xfrm>
              <a:off x="2351219" y="2780928"/>
              <a:ext cx="2333009" cy="147328"/>
              <a:chOff x="2527023" y="2780928"/>
              <a:chExt cx="2333009" cy="147328"/>
            </a:xfrm>
          </p:grpSpPr>
          <p:cxnSp>
            <p:nvCxnSpPr>
              <p:cNvPr id="16" name="Łącznik prostoliniowy 15"/>
              <p:cNvCxnSpPr/>
              <p:nvPr/>
            </p:nvCxnSpPr>
            <p:spPr>
              <a:xfrm flipV="1">
                <a:off x="2527023" y="2852935"/>
                <a:ext cx="648072" cy="75321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Łącznik prostoliniowy 16"/>
              <p:cNvCxnSpPr/>
              <p:nvPr/>
            </p:nvCxnSpPr>
            <p:spPr>
              <a:xfrm>
                <a:off x="3175095" y="2856249"/>
                <a:ext cx="612068" cy="34348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Łącznik prostoliniowy 20"/>
              <p:cNvCxnSpPr/>
              <p:nvPr/>
            </p:nvCxnSpPr>
            <p:spPr>
              <a:xfrm>
                <a:off x="3787163" y="2890596"/>
                <a:ext cx="612068" cy="1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Łącznik prostoliniowy 24"/>
              <p:cNvCxnSpPr/>
              <p:nvPr/>
            </p:nvCxnSpPr>
            <p:spPr>
              <a:xfrm flipV="1">
                <a:off x="4399231" y="2780928"/>
                <a:ext cx="460801" cy="109667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Łącznik prostoliniowy 27"/>
            <p:cNvCxnSpPr/>
            <p:nvPr/>
          </p:nvCxnSpPr>
          <p:spPr>
            <a:xfrm>
              <a:off x="4684228" y="2763753"/>
              <a:ext cx="715864" cy="17175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Łącznik prostoliniowy 29"/>
            <p:cNvCxnSpPr/>
            <p:nvPr/>
          </p:nvCxnSpPr>
          <p:spPr>
            <a:xfrm>
              <a:off x="5400092" y="2784241"/>
              <a:ext cx="612068" cy="144016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Łącznik prostoliniowy 30"/>
            <p:cNvCxnSpPr/>
            <p:nvPr/>
          </p:nvCxnSpPr>
          <p:spPr>
            <a:xfrm>
              <a:off x="6020746" y="2928256"/>
              <a:ext cx="612068" cy="1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ole tekstowe 32"/>
            <p:cNvSpPr txBox="1"/>
            <p:nvPr/>
          </p:nvSpPr>
          <p:spPr>
            <a:xfrm>
              <a:off x="949232" y="2943459"/>
              <a:ext cx="1401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 smtClean="0"/>
                <a:t>Slave</a:t>
              </a:r>
              <a:r>
                <a:rPr lang="pl-PL" dirty="0" smtClean="0"/>
                <a:t> </a:t>
              </a:r>
              <a:r>
                <a:rPr lang="pl-PL" dirty="0" err="1" smtClean="0"/>
                <a:t>surface</a:t>
              </a:r>
              <a:endParaRPr lang="pl-PL" dirty="0"/>
            </a:p>
          </p:txBody>
        </p:sp>
        <p:sp>
          <p:nvSpPr>
            <p:cNvPr id="34" name="pole tekstowe 33"/>
            <p:cNvSpPr txBox="1"/>
            <p:nvPr/>
          </p:nvSpPr>
          <p:spPr>
            <a:xfrm>
              <a:off x="712408" y="1881837"/>
              <a:ext cx="15841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Master </a:t>
              </a:r>
              <a:r>
                <a:rPr lang="pl-PL" dirty="0" err="1" smtClean="0"/>
                <a:t>surface</a:t>
              </a:r>
              <a:endParaRPr lang="pl-PL" dirty="0"/>
            </a:p>
          </p:txBody>
        </p:sp>
      </p:grpSp>
      <p:sp>
        <p:nvSpPr>
          <p:cNvPr id="35" name="pole tekstowe 34"/>
          <p:cNvSpPr txBox="1"/>
          <p:nvPr/>
        </p:nvSpPr>
        <p:spPr>
          <a:xfrm>
            <a:off x="1969583" y="349655"/>
            <a:ext cx="386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Model kontaktu mechanicznego w MES</a:t>
            </a:r>
            <a:endParaRPr lang="pl-PL" dirty="0"/>
          </a:p>
        </p:txBody>
      </p:sp>
      <p:sp>
        <p:nvSpPr>
          <p:cNvPr id="36" name="pole tekstowe 35"/>
          <p:cNvSpPr txBox="1"/>
          <p:nvPr/>
        </p:nvSpPr>
        <p:spPr>
          <a:xfrm>
            <a:off x="216667" y="3012924"/>
            <a:ext cx="86408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dirty="0" smtClean="0"/>
              <a:t>Węzły należące do powierzchni SLAVE nie mogą penetrować  obszaru ograniczonego powierzchnią </a:t>
            </a:r>
          </a:p>
          <a:p>
            <a:pPr>
              <a:lnSpc>
                <a:spcPct val="150000"/>
              </a:lnSpc>
            </a:pPr>
            <a:r>
              <a:rPr lang="pl-PL" sz="1600" dirty="0" smtClean="0"/>
              <a:t>MASTER, natomiast powierzchnia MASTER może penetrować obszar ograniczony powierzchnią SLAVE,</a:t>
            </a:r>
          </a:p>
          <a:p>
            <a:pPr>
              <a:lnSpc>
                <a:spcPct val="150000"/>
              </a:lnSpc>
            </a:pPr>
            <a:r>
              <a:rPr lang="pl-PL" sz="1600" dirty="0"/>
              <a:t>a</a:t>
            </a:r>
            <a:r>
              <a:rPr lang="pl-PL" sz="1600" dirty="0" smtClean="0"/>
              <a:t>le tylko pomiędzy jej węzłami</a:t>
            </a:r>
            <a:endParaRPr lang="pl-PL" sz="1600" dirty="0"/>
          </a:p>
        </p:txBody>
      </p:sp>
      <p:sp>
        <p:nvSpPr>
          <p:cNvPr id="38" name="pole tekstowe 37"/>
          <p:cNvSpPr txBox="1"/>
          <p:nvPr/>
        </p:nvSpPr>
        <p:spPr>
          <a:xfrm>
            <a:off x="567238" y="4581128"/>
            <a:ext cx="83675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1. Powierzchnia SLAVE powinna być gęściej usieciowiona niż MASTER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2. Jeżeli gęstości sieci są podobne to powierzchnia SLAVE powinna należeć do materiału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    który ma mniejszą twardość </a:t>
            </a:r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279928" y="332656"/>
            <a:ext cx="1826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Minimum teorii -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9947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JAREK\ARTYKUŁY\2015\ELEKTRODY_TRZEBNICA\eax_rysunki\E118 - Kopia\E118S2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29671"/>
            <a:ext cx="3528392" cy="396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JAREK\ARTYKUŁY\2015\ELEKTRODY_TRZEBNICA\eax_rysunki\E10MS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97" y="764704"/>
            <a:ext cx="419278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506697" y="5301208"/>
            <a:ext cx="685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Rys. 3 Stan naprężenia w sąsiedztwie gwintu – odwzorowanie dokładne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400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343</Words>
  <Application>Microsoft Office PowerPoint</Application>
  <PresentationFormat>Pokaz na ekranie (4:3)</PresentationFormat>
  <Paragraphs>59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User</cp:lastModifiedBy>
  <cp:revision>27</cp:revision>
  <dcterms:created xsi:type="dcterms:W3CDTF">2015-04-27T08:08:16Z</dcterms:created>
  <dcterms:modified xsi:type="dcterms:W3CDTF">2016-05-25T18:22:58Z</dcterms:modified>
</cp:coreProperties>
</file>